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 id="2147483661" r:id="rId2"/>
  </p:sldMasterIdLst>
  <p:notesMasterIdLst>
    <p:notesMasterId r:id="rId33"/>
  </p:notesMasterIdLst>
  <p:sldIdLst>
    <p:sldId id="266" r:id="rId3"/>
    <p:sldId id="262" r:id="rId4"/>
    <p:sldId id="268" r:id="rId5"/>
    <p:sldId id="269" r:id="rId6"/>
    <p:sldId id="272" r:id="rId7"/>
    <p:sldId id="256" r:id="rId8"/>
    <p:sldId id="257" r:id="rId9"/>
    <p:sldId id="263" r:id="rId10"/>
    <p:sldId id="261" r:id="rId11"/>
    <p:sldId id="264" r:id="rId12"/>
    <p:sldId id="265" r:id="rId13"/>
    <p:sldId id="258" r:id="rId14"/>
    <p:sldId id="298" r:id="rId15"/>
    <p:sldId id="267" r:id="rId16"/>
    <p:sldId id="299" r:id="rId17"/>
    <p:sldId id="300" r:id="rId18"/>
    <p:sldId id="259" r:id="rId19"/>
    <p:sldId id="297" r:id="rId20"/>
    <p:sldId id="279" r:id="rId21"/>
    <p:sldId id="280" r:id="rId22"/>
    <p:sldId id="282" r:id="rId23"/>
    <p:sldId id="283" r:id="rId24"/>
    <p:sldId id="284" r:id="rId25"/>
    <p:sldId id="287" r:id="rId26"/>
    <p:sldId id="288" r:id="rId27"/>
    <p:sldId id="289" r:id="rId28"/>
    <p:sldId id="292" r:id="rId29"/>
    <p:sldId id="286" r:id="rId30"/>
    <p:sldId id="294" r:id="rId31"/>
    <p:sldId id="296" r:id="rId32"/>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030A0"/>
    <a:srgbClr val="7090FF"/>
    <a:srgbClr val="C69BFD"/>
    <a:srgbClr val="BCAAFE"/>
    <a:srgbClr val="6183FF"/>
    <a:srgbClr val="9E62FE"/>
    <a:srgbClr val="602BFF"/>
    <a:srgbClr val="152A00"/>
    <a:srgbClr val="4E0233"/>
    <a:srgbClr val="1D3A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12" d="100"/>
          <a:sy n="112" d="100"/>
        </p:scale>
        <p:origin x="101" y="62"/>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media/hdphoto1.wdp>
</file>

<file path=ppt/media/hdphoto2.wdp>
</file>

<file path=ppt/media/hdphoto3.wdp>
</file>

<file path=ppt/media/hdphoto4.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11/25/2021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‹N›</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059785" y="2419045"/>
            <a:ext cx="7177135" cy="1374345"/>
          </a:xfrm>
          <a:noFill/>
          <a:effectLst>
            <a:outerShdw blurRad="50800" dist="38100" dir="2700000" algn="tl" rotWithShape="0">
              <a:prstClr val="black">
                <a:alpha val="40000"/>
              </a:prstClr>
            </a:outerShdw>
          </a:effectLst>
        </p:spPr>
        <p:txBody>
          <a:bodyPr>
            <a:normAutofit/>
          </a:bodyPr>
          <a:lstStyle>
            <a:lvl1pPr algn="r">
              <a:defRPr sz="3600">
                <a:solidFill>
                  <a:srgbClr val="7030A0"/>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1059785" y="3793391"/>
            <a:ext cx="7177135" cy="763525"/>
          </a:xfrm>
        </p:spPr>
        <p:txBody>
          <a:bodyPr>
            <a:normAutofit/>
          </a:bodyPr>
          <a:lstStyle>
            <a:lvl1pPr marL="0" indent="0" algn="r">
              <a:buNone/>
              <a:defRPr sz="2800" b="0" i="0">
                <a:solidFill>
                  <a:srgbClr val="00206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11/25/2021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‹N›</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11/25/2021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‹N›</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‹N›</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‹N›</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C9D040-77FF-4912-AD18-41AD29D7DC6C}"/>
              </a:ext>
            </a:extLst>
          </p:cNvPr>
          <p:cNvSpPr>
            <a:spLocks noGrp="1"/>
          </p:cNvSpPr>
          <p:nvPr>
            <p:ph type="ctrTitle"/>
          </p:nvPr>
        </p:nvSpPr>
        <p:spPr>
          <a:xfrm>
            <a:off x="1143000" y="841772"/>
            <a:ext cx="6858000" cy="1790700"/>
          </a:xfrm>
        </p:spPr>
        <p:txBody>
          <a:bodyPr anchor="b"/>
          <a:lstStyle>
            <a:lvl1pPr algn="ctr">
              <a:defRPr sz="45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698984B2-A88E-43B7-9800-7D79ED5B0A88}"/>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A99566F8-75DD-4831-8C0A-57C2D91F5CED}"/>
              </a:ext>
            </a:extLst>
          </p:cNvPr>
          <p:cNvSpPr>
            <a:spLocks noGrp="1"/>
          </p:cNvSpPr>
          <p:nvPr>
            <p:ph type="dt" sz="half" idx="10"/>
          </p:nvPr>
        </p:nvSpPr>
        <p:spPr/>
        <p:txBody>
          <a:bodyPr/>
          <a:lstStyle/>
          <a:p>
            <a:fld id="{6574CCCF-C811-456C-B414-3C94B360A290}" type="datetimeFigureOut">
              <a:rPr lang="it-IT" smtClean="0"/>
              <a:t>25/11/2021</a:t>
            </a:fld>
            <a:endParaRPr lang="it-IT"/>
          </a:p>
        </p:txBody>
      </p:sp>
      <p:sp>
        <p:nvSpPr>
          <p:cNvPr id="5" name="Segnaposto piè di pagina 4">
            <a:extLst>
              <a:ext uri="{FF2B5EF4-FFF2-40B4-BE49-F238E27FC236}">
                <a16:creationId xmlns:a16="http://schemas.microsoft.com/office/drawing/2014/main" id="{3D47B93C-6F25-479D-9934-9D235F162EB2}"/>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5B9CDC64-FAD2-4E5A-AB2A-9C75DC9755AE}"/>
              </a:ext>
            </a:extLst>
          </p:cNvPr>
          <p:cNvSpPr>
            <a:spLocks noGrp="1"/>
          </p:cNvSpPr>
          <p:nvPr>
            <p:ph type="sldNum" sz="quarter" idx="12"/>
          </p:nvPr>
        </p:nvSpPr>
        <p:spPr/>
        <p:txBody>
          <a:bodyPr/>
          <a:lstStyle/>
          <a:p>
            <a:fld id="{A190A329-80F9-4C34-8D87-2689C0B3AA84}" type="slidenum">
              <a:rPr lang="it-IT" smtClean="0"/>
              <a:t>‹N›</a:t>
            </a:fld>
            <a:endParaRPr lang="it-IT"/>
          </a:p>
        </p:txBody>
      </p:sp>
    </p:spTree>
    <p:extLst>
      <p:ext uri="{BB962C8B-B14F-4D97-AF65-F5344CB8AC3E}">
        <p14:creationId xmlns:p14="http://schemas.microsoft.com/office/powerpoint/2010/main" val="27716827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5A5C56B-8BF5-40F3-89CC-F1E50711884F}"/>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29C8FAEC-73F7-4F89-A62A-0CF6B47E0BF9}"/>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BE1898AF-4D09-4560-8B16-DB571A547A5E}"/>
              </a:ext>
            </a:extLst>
          </p:cNvPr>
          <p:cNvSpPr>
            <a:spLocks noGrp="1"/>
          </p:cNvSpPr>
          <p:nvPr>
            <p:ph type="dt" sz="half" idx="10"/>
          </p:nvPr>
        </p:nvSpPr>
        <p:spPr/>
        <p:txBody>
          <a:bodyPr/>
          <a:lstStyle/>
          <a:p>
            <a:fld id="{6574CCCF-C811-456C-B414-3C94B360A290}" type="datetimeFigureOut">
              <a:rPr lang="it-IT" smtClean="0"/>
              <a:t>25/11/2021</a:t>
            </a:fld>
            <a:endParaRPr lang="it-IT"/>
          </a:p>
        </p:txBody>
      </p:sp>
      <p:sp>
        <p:nvSpPr>
          <p:cNvPr id="5" name="Segnaposto piè di pagina 4">
            <a:extLst>
              <a:ext uri="{FF2B5EF4-FFF2-40B4-BE49-F238E27FC236}">
                <a16:creationId xmlns:a16="http://schemas.microsoft.com/office/drawing/2014/main" id="{659014FC-CF36-42B1-AE09-B8FC759CB126}"/>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7AEA32D7-37F3-441F-994C-916A2D510736}"/>
              </a:ext>
            </a:extLst>
          </p:cNvPr>
          <p:cNvSpPr>
            <a:spLocks noGrp="1"/>
          </p:cNvSpPr>
          <p:nvPr>
            <p:ph type="sldNum" sz="quarter" idx="12"/>
          </p:nvPr>
        </p:nvSpPr>
        <p:spPr/>
        <p:txBody>
          <a:bodyPr/>
          <a:lstStyle/>
          <a:p>
            <a:fld id="{A190A329-80F9-4C34-8D87-2689C0B3AA84}" type="slidenum">
              <a:rPr lang="it-IT" smtClean="0"/>
              <a:t>‹N›</a:t>
            </a:fld>
            <a:endParaRPr lang="it-IT"/>
          </a:p>
        </p:txBody>
      </p:sp>
    </p:spTree>
    <p:extLst>
      <p:ext uri="{BB962C8B-B14F-4D97-AF65-F5344CB8AC3E}">
        <p14:creationId xmlns:p14="http://schemas.microsoft.com/office/powerpoint/2010/main" val="7645958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8FCA684-F1EC-411F-AF31-323BED9C0938}"/>
              </a:ext>
            </a:extLst>
          </p:cNvPr>
          <p:cNvSpPr>
            <a:spLocks noGrp="1"/>
          </p:cNvSpPr>
          <p:nvPr>
            <p:ph type="title"/>
          </p:nvPr>
        </p:nvSpPr>
        <p:spPr>
          <a:xfrm>
            <a:off x="623888" y="1282304"/>
            <a:ext cx="7886700" cy="2139553"/>
          </a:xfrm>
        </p:spPr>
        <p:txBody>
          <a:bodyPr anchor="b"/>
          <a:lstStyle>
            <a:lvl1pPr>
              <a:defRPr sz="45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ECD2A42B-C440-4384-A75A-C5126BAC716E}"/>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E3EFEF3F-2BD3-4B09-84D3-2EEEB0F104EC}"/>
              </a:ext>
            </a:extLst>
          </p:cNvPr>
          <p:cNvSpPr>
            <a:spLocks noGrp="1"/>
          </p:cNvSpPr>
          <p:nvPr>
            <p:ph type="dt" sz="half" idx="10"/>
          </p:nvPr>
        </p:nvSpPr>
        <p:spPr/>
        <p:txBody>
          <a:bodyPr/>
          <a:lstStyle/>
          <a:p>
            <a:fld id="{6574CCCF-C811-456C-B414-3C94B360A290}" type="datetimeFigureOut">
              <a:rPr lang="it-IT" smtClean="0"/>
              <a:t>25/11/2021</a:t>
            </a:fld>
            <a:endParaRPr lang="it-IT"/>
          </a:p>
        </p:txBody>
      </p:sp>
      <p:sp>
        <p:nvSpPr>
          <p:cNvPr id="5" name="Segnaposto piè di pagina 4">
            <a:extLst>
              <a:ext uri="{FF2B5EF4-FFF2-40B4-BE49-F238E27FC236}">
                <a16:creationId xmlns:a16="http://schemas.microsoft.com/office/drawing/2014/main" id="{832472C4-6FB8-429E-82DD-3C369ABE0DCC}"/>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7ADCF0F8-B354-4208-AF0B-F6C320369572}"/>
              </a:ext>
            </a:extLst>
          </p:cNvPr>
          <p:cNvSpPr>
            <a:spLocks noGrp="1"/>
          </p:cNvSpPr>
          <p:nvPr>
            <p:ph type="sldNum" sz="quarter" idx="12"/>
          </p:nvPr>
        </p:nvSpPr>
        <p:spPr/>
        <p:txBody>
          <a:bodyPr/>
          <a:lstStyle/>
          <a:p>
            <a:fld id="{A190A329-80F9-4C34-8D87-2689C0B3AA84}" type="slidenum">
              <a:rPr lang="it-IT" smtClean="0"/>
              <a:t>‹N›</a:t>
            </a:fld>
            <a:endParaRPr lang="it-IT"/>
          </a:p>
        </p:txBody>
      </p:sp>
    </p:spTree>
    <p:extLst>
      <p:ext uri="{BB962C8B-B14F-4D97-AF65-F5344CB8AC3E}">
        <p14:creationId xmlns:p14="http://schemas.microsoft.com/office/powerpoint/2010/main" val="34503990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E6BF4E4-93CD-4060-8044-88A13764A824}"/>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8CC22558-21D1-4E85-917B-CAA1312E155F}"/>
              </a:ext>
            </a:extLst>
          </p:cNvPr>
          <p:cNvSpPr>
            <a:spLocks noGrp="1"/>
          </p:cNvSpPr>
          <p:nvPr>
            <p:ph sz="half" idx="1"/>
          </p:nvPr>
        </p:nvSpPr>
        <p:spPr>
          <a:xfrm>
            <a:off x="628650" y="1369219"/>
            <a:ext cx="3886200" cy="3263504"/>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84B033E4-D812-4FEF-A087-848BE1E59488}"/>
              </a:ext>
            </a:extLst>
          </p:cNvPr>
          <p:cNvSpPr>
            <a:spLocks noGrp="1"/>
          </p:cNvSpPr>
          <p:nvPr>
            <p:ph sz="half" idx="2"/>
          </p:nvPr>
        </p:nvSpPr>
        <p:spPr>
          <a:xfrm>
            <a:off x="4629150" y="1369219"/>
            <a:ext cx="3886200" cy="3263504"/>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79D52656-7C35-495D-8278-B12AAFF938FE}"/>
              </a:ext>
            </a:extLst>
          </p:cNvPr>
          <p:cNvSpPr>
            <a:spLocks noGrp="1"/>
          </p:cNvSpPr>
          <p:nvPr>
            <p:ph type="dt" sz="half" idx="10"/>
          </p:nvPr>
        </p:nvSpPr>
        <p:spPr/>
        <p:txBody>
          <a:bodyPr/>
          <a:lstStyle/>
          <a:p>
            <a:fld id="{6574CCCF-C811-456C-B414-3C94B360A290}" type="datetimeFigureOut">
              <a:rPr lang="it-IT" smtClean="0"/>
              <a:t>25/11/2021</a:t>
            </a:fld>
            <a:endParaRPr lang="it-IT"/>
          </a:p>
        </p:txBody>
      </p:sp>
      <p:sp>
        <p:nvSpPr>
          <p:cNvPr id="6" name="Segnaposto piè di pagina 5">
            <a:extLst>
              <a:ext uri="{FF2B5EF4-FFF2-40B4-BE49-F238E27FC236}">
                <a16:creationId xmlns:a16="http://schemas.microsoft.com/office/drawing/2014/main" id="{EDF30505-6025-4BD0-B34B-80EBA238C2C4}"/>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349B400B-77AE-4725-B155-DD6A038C48D8}"/>
              </a:ext>
            </a:extLst>
          </p:cNvPr>
          <p:cNvSpPr>
            <a:spLocks noGrp="1"/>
          </p:cNvSpPr>
          <p:nvPr>
            <p:ph type="sldNum" sz="quarter" idx="12"/>
          </p:nvPr>
        </p:nvSpPr>
        <p:spPr/>
        <p:txBody>
          <a:bodyPr/>
          <a:lstStyle/>
          <a:p>
            <a:fld id="{A190A329-80F9-4C34-8D87-2689C0B3AA84}" type="slidenum">
              <a:rPr lang="it-IT" smtClean="0"/>
              <a:t>‹N›</a:t>
            </a:fld>
            <a:endParaRPr lang="it-IT"/>
          </a:p>
        </p:txBody>
      </p:sp>
    </p:spTree>
    <p:extLst>
      <p:ext uri="{BB962C8B-B14F-4D97-AF65-F5344CB8AC3E}">
        <p14:creationId xmlns:p14="http://schemas.microsoft.com/office/powerpoint/2010/main" val="22165545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A85F8D1-75B9-4CD1-B6D6-09ED707CF223}"/>
              </a:ext>
            </a:extLst>
          </p:cNvPr>
          <p:cNvSpPr>
            <a:spLocks noGrp="1"/>
          </p:cNvSpPr>
          <p:nvPr>
            <p:ph type="title"/>
          </p:nvPr>
        </p:nvSpPr>
        <p:spPr>
          <a:xfrm>
            <a:off x="629841" y="273844"/>
            <a:ext cx="7886700" cy="994172"/>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D5D05AB8-E459-405E-9E0A-4327D9C4385B}"/>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D97363E4-897D-4B45-BECA-4AE21FD9F99A}"/>
              </a:ext>
            </a:extLst>
          </p:cNvPr>
          <p:cNvSpPr>
            <a:spLocks noGrp="1"/>
          </p:cNvSpPr>
          <p:nvPr>
            <p:ph sz="half" idx="2"/>
          </p:nvPr>
        </p:nvSpPr>
        <p:spPr>
          <a:xfrm>
            <a:off x="629842" y="1878806"/>
            <a:ext cx="3868340" cy="2763441"/>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430C553B-E980-4FF8-AB59-7DDA69DCD0CB}"/>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2195EBF9-D406-4F64-AB3F-ADB49898DFCA}"/>
              </a:ext>
            </a:extLst>
          </p:cNvPr>
          <p:cNvSpPr>
            <a:spLocks noGrp="1"/>
          </p:cNvSpPr>
          <p:nvPr>
            <p:ph sz="quarter" idx="4"/>
          </p:nvPr>
        </p:nvSpPr>
        <p:spPr>
          <a:xfrm>
            <a:off x="4629150" y="1878806"/>
            <a:ext cx="3887391" cy="2763441"/>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760C36CA-A70E-4EDB-9CF8-884F0B25F79D}"/>
              </a:ext>
            </a:extLst>
          </p:cNvPr>
          <p:cNvSpPr>
            <a:spLocks noGrp="1"/>
          </p:cNvSpPr>
          <p:nvPr>
            <p:ph type="dt" sz="half" idx="10"/>
          </p:nvPr>
        </p:nvSpPr>
        <p:spPr/>
        <p:txBody>
          <a:bodyPr/>
          <a:lstStyle/>
          <a:p>
            <a:fld id="{6574CCCF-C811-456C-B414-3C94B360A290}" type="datetimeFigureOut">
              <a:rPr lang="it-IT" smtClean="0"/>
              <a:t>25/11/2021</a:t>
            </a:fld>
            <a:endParaRPr lang="it-IT"/>
          </a:p>
        </p:txBody>
      </p:sp>
      <p:sp>
        <p:nvSpPr>
          <p:cNvPr id="8" name="Segnaposto piè di pagina 7">
            <a:extLst>
              <a:ext uri="{FF2B5EF4-FFF2-40B4-BE49-F238E27FC236}">
                <a16:creationId xmlns:a16="http://schemas.microsoft.com/office/drawing/2014/main" id="{3F8ABB31-4B5B-4B96-BE1F-563DAE78FA78}"/>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640D37B0-7FBA-4E04-BA18-C18856231093}"/>
              </a:ext>
            </a:extLst>
          </p:cNvPr>
          <p:cNvSpPr>
            <a:spLocks noGrp="1"/>
          </p:cNvSpPr>
          <p:nvPr>
            <p:ph type="sldNum" sz="quarter" idx="12"/>
          </p:nvPr>
        </p:nvSpPr>
        <p:spPr/>
        <p:txBody>
          <a:bodyPr/>
          <a:lstStyle/>
          <a:p>
            <a:fld id="{A190A329-80F9-4C34-8D87-2689C0B3AA84}" type="slidenum">
              <a:rPr lang="it-IT" smtClean="0"/>
              <a:t>‹N›</a:t>
            </a:fld>
            <a:endParaRPr lang="it-IT"/>
          </a:p>
        </p:txBody>
      </p:sp>
    </p:spTree>
    <p:extLst>
      <p:ext uri="{BB962C8B-B14F-4D97-AF65-F5344CB8AC3E}">
        <p14:creationId xmlns:p14="http://schemas.microsoft.com/office/powerpoint/2010/main" val="34900288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CE53521-824F-483C-9129-3618391F62C9}"/>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55273A82-C0A9-4B49-8DD7-96105A99DF63}"/>
              </a:ext>
            </a:extLst>
          </p:cNvPr>
          <p:cNvSpPr>
            <a:spLocks noGrp="1"/>
          </p:cNvSpPr>
          <p:nvPr>
            <p:ph type="dt" sz="half" idx="10"/>
          </p:nvPr>
        </p:nvSpPr>
        <p:spPr/>
        <p:txBody>
          <a:bodyPr/>
          <a:lstStyle/>
          <a:p>
            <a:fld id="{6574CCCF-C811-456C-B414-3C94B360A290}" type="datetimeFigureOut">
              <a:rPr lang="it-IT" smtClean="0"/>
              <a:t>25/11/2021</a:t>
            </a:fld>
            <a:endParaRPr lang="it-IT"/>
          </a:p>
        </p:txBody>
      </p:sp>
      <p:sp>
        <p:nvSpPr>
          <p:cNvPr id="4" name="Segnaposto piè di pagina 3">
            <a:extLst>
              <a:ext uri="{FF2B5EF4-FFF2-40B4-BE49-F238E27FC236}">
                <a16:creationId xmlns:a16="http://schemas.microsoft.com/office/drawing/2014/main" id="{6C322699-D1A9-48C3-93C3-FFE2C21A3973}"/>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2BCC749C-CDAA-406F-953F-9E32467FC337}"/>
              </a:ext>
            </a:extLst>
          </p:cNvPr>
          <p:cNvSpPr>
            <a:spLocks noGrp="1"/>
          </p:cNvSpPr>
          <p:nvPr>
            <p:ph type="sldNum" sz="quarter" idx="12"/>
          </p:nvPr>
        </p:nvSpPr>
        <p:spPr/>
        <p:txBody>
          <a:bodyPr/>
          <a:lstStyle/>
          <a:p>
            <a:fld id="{A190A329-80F9-4C34-8D87-2689C0B3AA84}" type="slidenum">
              <a:rPr lang="it-IT" smtClean="0"/>
              <a:t>‹N›</a:t>
            </a:fld>
            <a:endParaRPr lang="it-IT"/>
          </a:p>
        </p:txBody>
      </p:sp>
    </p:spTree>
    <p:extLst>
      <p:ext uri="{BB962C8B-B14F-4D97-AF65-F5344CB8AC3E}">
        <p14:creationId xmlns:p14="http://schemas.microsoft.com/office/powerpoint/2010/main" val="286361393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87A799E2-D8EA-480F-B26C-9BC6C3B1A267}"/>
              </a:ext>
            </a:extLst>
          </p:cNvPr>
          <p:cNvSpPr>
            <a:spLocks noGrp="1"/>
          </p:cNvSpPr>
          <p:nvPr>
            <p:ph type="dt" sz="half" idx="10"/>
          </p:nvPr>
        </p:nvSpPr>
        <p:spPr/>
        <p:txBody>
          <a:bodyPr/>
          <a:lstStyle/>
          <a:p>
            <a:fld id="{6574CCCF-C811-456C-B414-3C94B360A290}" type="datetimeFigureOut">
              <a:rPr lang="it-IT" smtClean="0"/>
              <a:t>25/11/2021</a:t>
            </a:fld>
            <a:endParaRPr lang="it-IT"/>
          </a:p>
        </p:txBody>
      </p:sp>
      <p:sp>
        <p:nvSpPr>
          <p:cNvPr id="3" name="Segnaposto piè di pagina 2">
            <a:extLst>
              <a:ext uri="{FF2B5EF4-FFF2-40B4-BE49-F238E27FC236}">
                <a16:creationId xmlns:a16="http://schemas.microsoft.com/office/drawing/2014/main" id="{09510304-8D72-4AFA-B3A0-F33FB566CA42}"/>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5A4429CB-34FB-4125-A3D4-79AB28390233}"/>
              </a:ext>
            </a:extLst>
          </p:cNvPr>
          <p:cNvSpPr>
            <a:spLocks noGrp="1"/>
          </p:cNvSpPr>
          <p:nvPr>
            <p:ph type="sldNum" sz="quarter" idx="12"/>
          </p:nvPr>
        </p:nvSpPr>
        <p:spPr/>
        <p:txBody>
          <a:bodyPr/>
          <a:lstStyle/>
          <a:p>
            <a:fld id="{A190A329-80F9-4C34-8D87-2689C0B3AA84}" type="slidenum">
              <a:rPr lang="it-IT" smtClean="0"/>
              <a:t>‹N›</a:t>
            </a:fld>
            <a:endParaRPr lang="it-IT"/>
          </a:p>
        </p:txBody>
      </p:sp>
    </p:spTree>
    <p:extLst>
      <p:ext uri="{BB962C8B-B14F-4D97-AF65-F5344CB8AC3E}">
        <p14:creationId xmlns:p14="http://schemas.microsoft.com/office/powerpoint/2010/main" val="31731696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586585"/>
            <a:ext cx="8246070" cy="763525"/>
          </a:xfrm>
        </p:spPr>
        <p:txBody>
          <a:bodyPr>
            <a:normAutofit/>
          </a:bodyPr>
          <a:lstStyle>
            <a:lvl1pPr algn="l">
              <a:defRPr sz="3600" baseline="0">
                <a:solidFill>
                  <a:srgbClr val="7030A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5" y="1502815"/>
            <a:ext cx="8246070" cy="3206806"/>
          </a:xfrm>
        </p:spPr>
        <p:txBody>
          <a:bodyPr/>
          <a:lstStyle>
            <a:lvl1pPr algn="l">
              <a:defRPr sz="2800">
                <a:solidFill>
                  <a:srgbClr val="002060"/>
                </a:solidFill>
              </a:defRPr>
            </a:lvl1pPr>
            <a:lvl2pPr algn="l">
              <a:defRPr>
                <a:solidFill>
                  <a:srgbClr val="002060"/>
                </a:solidFill>
              </a:defRPr>
            </a:lvl2pPr>
            <a:lvl3pPr algn="l">
              <a:defRPr>
                <a:solidFill>
                  <a:srgbClr val="002060"/>
                </a:solidFill>
              </a:defRPr>
            </a:lvl3pPr>
            <a:lvl4pPr algn="l">
              <a:defRPr>
                <a:solidFill>
                  <a:srgbClr val="002060"/>
                </a:solidFill>
              </a:defRPr>
            </a:lvl4pPr>
            <a:lvl5pPr algn="l">
              <a:defRPr>
                <a:solidFill>
                  <a:srgbClr val="00206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‹N›</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6825E70-B163-409C-89A5-3A52875C110A}"/>
              </a:ext>
            </a:extLst>
          </p:cNvPr>
          <p:cNvSpPr>
            <a:spLocks noGrp="1"/>
          </p:cNvSpPr>
          <p:nvPr>
            <p:ph type="title"/>
          </p:nvPr>
        </p:nvSpPr>
        <p:spPr>
          <a:xfrm>
            <a:off x="629841" y="342900"/>
            <a:ext cx="2949178" cy="1200150"/>
          </a:xfrm>
        </p:spPr>
        <p:txBody>
          <a:bodyPr anchor="b"/>
          <a:lstStyle>
            <a:lvl1pPr>
              <a:defRPr sz="24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5DAD9939-D05D-431D-8FF0-9D230C577BA5}"/>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26CEDB44-6EF3-45DD-985C-2549C4C50DD5}"/>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FEDB2EB0-D795-433E-ACF1-4D5285E369E1}"/>
              </a:ext>
            </a:extLst>
          </p:cNvPr>
          <p:cNvSpPr>
            <a:spLocks noGrp="1"/>
          </p:cNvSpPr>
          <p:nvPr>
            <p:ph type="dt" sz="half" idx="10"/>
          </p:nvPr>
        </p:nvSpPr>
        <p:spPr/>
        <p:txBody>
          <a:bodyPr/>
          <a:lstStyle/>
          <a:p>
            <a:fld id="{6574CCCF-C811-456C-B414-3C94B360A290}" type="datetimeFigureOut">
              <a:rPr lang="it-IT" smtClean="0"/>
              <a:t>25/11/2021</a:t>
            </a:fld>
            <a:endParaRPr lang="it-IT"/>
          </a:p>
        </p:txBody>
      </p:sp>
      <p:sp>
        <p:nvSpPr>
          <p:cNvPr id="6" name="Segnaposto piè di pagina 5">
            <a:extLst>
              <a:ext uri="{FF2B5EF4-FFF2-40B4-BE49-F238E27FC236}">
                <a16:creationId xmlns:a16="http://schemas.microsoft.com/office/drawing/2014/main" id="{8853A9D4-F7A3-45E9-8E6E-0833FCBE4A8E}"/>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9F03B6D3-3DD1-4A28-AD21-A7FD5D767636}"/>
              </a:ext>
            </a:extLst>
          </p:cNvPr>
          <p:cNvSpPr>
            <a:spLocks noGrp="1"/>
          </p:cNvSpPr>
          <p:nvPr>
            <p:ph type="sldNum" sz="quarter" idx="12"/>
          </p:nvPr>
        </p:nvSpPr>
        <p:spPr/>
        <p:txBody>
          <a:bodyPr/>
          <a:lstStyle/>
          <a:p>
            <a:fld id="{A190A329-80F9-4C34-8D87-2689C0B3AA84}" type="slidenum">
              <a:rPr lang="it-IT" smtClean="0"/>
              <a:t>‹N›</a:t>
            </a:fld>
            <a:endParaRPr lang="it-IT"/>
          </a:p>
        </p:txBody>
      </p:sp>
    </p:spTree>
    <p:extLst>
      <p:ext uri="{BB962C8B-B14F-4D97-AF65-F5344CB8AC3E}">
        <p14:creationId xmlns:p14="http://schemas.microsoft.com/office/powerpoint/2010/main" val="364705849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29CC50E-63E4-41BE-8E9D-2A22B0FDA449}"/>
              </a:ext>
            </a:extLst>
          </p:cNvPr>
          <p:cNvSpPr>
            <a:spLocks noGrp="1"/>
          </p:cNvSpPr>
          <p:nvPr>
            <p:ph type="title"/>
          </p:nvPr>
        </p:nvSpPr>
        <p:spPr>
          <a:xfrm>
            <a:off x="629841" y="342900"/>
            <a:ext cx="2949178" cy="1200150"/>
          </a:xfrm>
        </p:spPr>
        <p:txBody>
          <a:bodyPr anchor="b"/>
          <a:lstStyle>
            <a:lvl1pPr>
              <a:defRPr sz="24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AB93038B-E683-4180-A65E-423E12A3308A}"/>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it-IT"/>
          </a:p>
        </p:txBody>
      </p:sp>
      <p:sp>
        <p:nvSpPr>
          <p:cNvPr id="4" name="Segnaposto testo 3">
            <a:extLst>
              <a:ext uri="{FF2B5EF4-FFF2-40B4-BE49-F238E27FC236}">
                <a16:creationId xmlns:a16="http://schemas.microsoft.com/office/drawing/2014/main" id="{A1DA2409-6D5D-4724-858F-DBF300657D9A}"/>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DA5E9327-9F3A-4575-A304-807A652421AE}"/>
              </a:ext>
            </a:extLst>
          </p:cNvPr>
          <p:cNvSpPr>
            <a:spLocks noGrp="1"/>
          </p:cNvSpPr>
          <p:nvPr>
            <p:ph type="dt" sz="half" idx="10"/>
          </p:nvPr>
        </p:nvSpPr>
        <p:spPr/>
        <p:txBody>
          <a:bodyPr/>
          <a:lstStyle/>
          <a:p>
            <a:fld id="{6574CCCF-C811-456C-B414-3C94B360A290}" type="datetimeFigureOut">
              <a:rPr lang="it-IT" smtClean="0"/>
              <a:t>25/11/2021</a:t>
            </a:fld>
            <a:endParaRPr lang="it-IT"/>
          </a:p>
        </p:txBody>
      </p:sp>
      <p:sp>
        <p:nvSpPr>
          <p:cNvPr id="6" name="Segnaposto piè di pagina 5">
            <a:extLst>
              <a:ext uri="{FF2B5EF4-FFF2-40B4-BE49-F238E27FC236}">
                <a16:creationId xmlns:a16="http://schemas.microsoft.com/office/drawing/2014/main" id="{168F25B3-66EE-4639-86AB-3D9201BB400B}"/>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A35D1B0F-B23A-4F95-ABA0-269FB945B6BC}"/>
              </a:ext>
            </a:extLst>
          </p:cNvPr>
          <p:cNvSpPr>
            <a:spLocks noGrp="1"/>
          </p:cNvSpPr>
          <p:nvPr>
            <p:ph type="sldNum" sz="quarter" idx="12"/>
          </p:nvPr>
        </p:nvSpPr>
        <p:spPr/>
        <p:txBody>
          <a:bodyPr/>
          <a:lstStyle/>
          <a:p>
            <a:fld id="{A190A329-80F9-4C34-8D87-2689C0B3AA84}" type="slidenum">
              <a:rPr lang="it-IT" smtClean="0"/>
              <a:t>‹N›</a:t>
            </a:fld>
            <a:endParaRPr lang="it-IT"/>
          </a:p>
        </p:txBody>
      </p:sp>
    </p:spTree>
    <p:extLst>
      <p:ext uri="{BB962C8B-B14F-4D97-AF65-F5344CB8AC3E}">
        <p14:creationId xmlns:p14="http://schemas.microsoft.com/office/powerpoint/2010/main" val="42603042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5892332-5F94-490B-8D51-4BC3FA492AC5}"/>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443780C8-29EA-42DA-9FEB-5CE049EC43B4}"/>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B2FA4BF8-A4EF-40F3-8150-797ED1BA643C}"/>
              </a:ext>
            </a:extLst>
          </p:cNvPr>
          <p:cNvSpPr>
            <a:spLocks noGrp="1"/>
          </p:cNvSpPr>
          <p:nvPr>
            <p:ph type="dt" sz="half" idx="10"/>
          </p:nvPr>
        </p:nvSpPr>
        <p:spPr/>
        <p:txBody>
          <a:bodyPr/>
          <a:lstStyle/>
          <a:p>
            <a:fld id="{6574CCCF-C811-456C-B414-3C94B360A290}" type="datetimeFigureOut">
              <a:rPr lang="it-IT" smtClean="0"/>
              <a:t>25/11/2021</a:t>
            </a:fld>
            <a:endParaRPr lang="it-IT"/>
          </a:p>
        </p:txBody>
      </p:sp>
      <p:sp>
        <p:nvSpPr>
          <p:cNvPr id="5" name="Segnaposto piè di pagina 4">
            <a:extLst>
              <a:ext uri="{FF2B5EF4-FFF2-40B4-BE49-F238E27FC236}">
                <a16:creationId xmlns:a16="http://schemas.microsoft.com/office/drawing/2014/main" id="{E8FC259F-E0BA-4B80-A778-0A60E8C0F7DC}"/>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F89C6F97-A222-46B9-8DFF-55ABA075EE4A}"/>
              </a:ext>
            </a:extLst>
          </p:cNvPr>
          <p:cNvSpPr>
            <a:spLocks noGrp="1"/>
          </p:cNvSpPr>
          <p:nvPr>
            <p:ph type="sldNum" sz="quarter" idx="12"/>
          </p:nvPr>
        </p:nvSpPr>
        <p:spPr/>
        <p:txBody>
          <a:bodyPr/>
          <a:lstStyle/>
          <a:p>
            <a:fld id="{A190A329-80F9-4C34-8D87-2689C0B3AA84}" type="slidenum">
              <a:rPr lang="it-IT" smtClean="0"/>
              <a:t>‹N›</a:t>
            </a:fld>
            <a:endParaRPr lang="it-IT"/>
          </a:p>
        </p:txBody>
      </p:sp>
    </p:spTree>
    <p:extLst>
      <p:ext uri="{BB962C8B-B14F-4D97-AF65-F5344CB8AC3E}">
        <p14:creationId xmlns:p14="http://schemas.microsoft.com/office/powerpoint/2010/main" val="374524392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4184F1EF-4C11-4EB9-A23D-1BFB6E2E8CBC}"/>
              </a:ext>
            </a:extLst>
          </p:cNvPr>
          <p:cNvSpPr>
            <a:spLocks noGrp="1"/>
          </p:cNvSpPr>
          <p:nvPr>
            <p:ph type="title" orient="vert"/>
          </p:nvPr>
        </p:nvSpPr>
        <p:spPr>
          <a:xfrm>
            <a:off x="6543675" y="273844"/>
            <a:ext cx="1971675" cy="4358879"/>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51B4F978-5F48-4CA4-81BD-8BCC2A080200}"/>
              </a:ext>
            </a:extLst>
          </p:cNvPr>
          <p:cNvSpPr>
            <a:spLocks noGrp="1"/>
          </p:cNvSpPr>
          <p:nvPr>
            <p:ph type="body" orient="vert" idx="1"/>
          </p:nvPr>
        </p:nvSpPr>
        <p:spPr>
          <a:xfrm>
            <a:off x="628650" y="273844"/>
            <a:ext cx="5800725" cy="4358879"/>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67D5DE4F-E717-42B7-BE61-21991A2EC877}"/>
              </a:ext>
            </a:extLst>
          </p:cNvPr>
          <p:cNvSpPr>
            <a:spLocks noGrp="1"/>
          </p:cNvSpPr>
          <p:nvPr>
            <p:ph type="dt" sz="half" idx="10"/>
          </p:nvPr>
        </p:nvSpPr>
        <p:spPr/>
        <p:txBody>
          <a:bodyPr/>
          <a:lstStyle/>
          <a:p>
            <a:fld id="{6574CCCF-C811-456C-B414-3C94B360A290}" type="datetimeFigureOut">
              <a:rPr lang="it-IT" smtClean="0"/>
              <a:t>25/11/2021</a:t>
            </a:fld>
            <a:endParaRPr lang="it-IT"/>
          </a:p>
        </p:txBody>
      </p:sp>
      <p:sp>
        <p:nvSpPr>
          <p:cNvPr id="5" name="Segnaposto piè di pagina 4">
            <a:extLst>
              <a:ext uri="{FF2B5EF4-FFF2-40B4-BE49-F238E27FC236}">
                <a16:creationId xmlns:a16="http://schemas.microsoft.com/office/drawing/2014/main" id="{5C1856F7-72E0-4825-94CE-20BA0372D9A9}"/>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4050BA04-38BD-443C-88C4-5043142BFA6E}"/>
              </a:ext>
            </a:extLst>
          </p:cNvPr>
          <p:cNvSpPr>
            <a:spLocks noGrp="1"/>
          </p:cNvSpPr>
          <p:nvPr>
            <p:ph type="sldNum" sz="quarter" idx="12"/>
          </p:nvPr>
        </p:nvSpPr>
        <p:spPr/>
        <p:txBody>
          <a:bodyPr/>
          <a:lstStyle/>
          <a:p>
            <a:fld id="{A190A329-80F9-4C34-8D87-2689C0B3AA84}" type="slidenum">
              <a:rPr lang="it-IT" smtClean="0"/>
              <a:t>‹N›</a:t>
            </a:fld>
            <a:endParaRPr lang="it-IT"/>
          </a:p>
        </p:txBody>
      </p:sp>
    </p:spTree>
    <p:extLst>
      <p:ext uri="{BB962C8B-B14F-4D97-AF65-F5344CB8AC3E}">
        <p14:creationId xmlns:p14="http://schemas.microsoft.com/office/powerpoint/2010/main" val="13289191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1425" y="433880"/>
            <a:ext cx="6413610" cy="725349"/>
          </a:xfrm>
        </p:spPr>
        <p:txBody>
          <a:bodyPr>
            <a:normAutofit/>
          </a:bodyPr>
          <a:lstStyle>
            <a:lvl1pPr algn="l">
              <a:defRPr sz="3600">
                <a:solidFill>
                  <a:srgbClr val="7030A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2281425" y="1197405"/>
            <a:ext cx="6413610" cy="3511061"/>
          </a:xfrm>
        </p:spPr>
        <p:txBody>
          <a:bodyPr/>
          <a:lstStyle>
            <a:lvl1pPr>
              <a:defRPr sz="2800">
                <a:solidFill>
                  <a:srgbClr val="002060"/>
                </a:solidFill>
              </a:defRPr>
            </a:lvl1pPr>
            <a:lvl2pPr>
              <a:defRPr>
                <a:solidFill>
                  <a:srgbClr val="002060"/>
                </a:solidFill>
              </a:defRPr>
            </a:lvl2pPr>
            <a:lvl3pPr>
              <a:defRPr>
                <a:solidFill>
                  <a:srgbClr val="002060"/>
                </a:solidFill>
              </a:defRPr>
            </a:lvl3pPr>
            <a:lvl4pPr>
              <a:defRPr>
                <a:solidFill>
                  <a:srgbClr val="002060"/>
                </a:solidFill>
              </a:defRPr>
            </a:lvl4pPr>
            <a:lvl5pPr>
              <a:defRPr>
                <a:solidFill>
                  <a:srgbClr val="00206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11/25/2021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‹N›</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11/25/2021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‹N›</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11/25/2021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‹N›</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48965" y="586585"/>
            <a:ext cx="8246070" cy="763525"/>
          </a:xfrm>
        </p:spPr>
        <p:txBody>
          <a:bodyPr>
            <a:normAutofit/>
          </a:bodyPr>
          <a:lstStyle>
            <a:lvl1pPr algn="l">
              <a:defRPr sz="3600" baseline="0">
                <a:solidFill>
                  <a:srgbClr val="7030A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1655520"/>
            <a:ext cx="4040188" cy="479822"/>
          </a:xfrm>
        </p:spPr>
        <p:txBody>
          <a:bodyPr anchor="b"/>
          <a:lstStyle>
            <a:lvl1pPr marL="0" indent="0" algn="ctr">
              <a:buNone/>
              <a:defRPr sz="2400" b="1">
                <a:solidFill>
                  <a:srgbClr val="00206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127917"/>
            <a:ext cx="4040188" cy="2276294"/>
          </a:xfrm>
        </p:spPr>
        <p:txBody>
          <a:bodyPr/>
          <a:lstStyle>
            <a:lvl1pPr algn="ctr">
              <a:defRPr sz="2400">
                <a:solidFill>
                  <a:srgbClr val="002060"/>
                </a:solidFill>
              </a:defRPr>
            </a:lvl1pPr>
            <a:lvl2pPr algn="ctr">
              <a:defRPr sz="2000">
                <a:solidFill>
                  <a:srgbClr val="002060"/>
                </a:solidFill>
              </a:defRPr>
            </a:lvl2pPr>
            <a:lvl3pPr algn="ctr">
              <a:defRPr sz="1800">
                <a:solidFill>
                  <a:srgbClr val="002060"/>
                </a:solidFill>
              </a:defRPr>
            </a:lvl3pPr>
            <a:lvl4pPr algn="ctr">
              <a:defRPr sz="1600">
                <a:solidFill>
                  <a:srgbClr val="002060"/>
                </a:solidFill>
              </a:defRPr>
            </a:lvl4pPr>
            <a:lvl5pPr algn="ctr">
              <a:defRPr sz="1600">
                <a:solidFill>
                  <a:srgbClr val="002060"/>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655520"/>
            <a:ext cx="4041775" cy="479822"/>
          </a:xfrm>
        </p:spPr>
        <p:txBody>
          <a:bodyPr anchor="b"/>
          <a:lstStyle>
            <a:lvl1pPr marL="0" indent="0" algn="ctr">
              <a:buNone/>
              <a:defRPr sz="2400" b="1">
                <a:solidFill>
                  <a:srgbClr val="00206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127917"/>
            <a:ext cx="4041775" cy="2276294"/>
          </a:xfrm>
        </p:spPr>
        <p:txBody>
          <a:bodyPr/>
          <a:lstStyle>
            <a:lvl1pPr algn="ctr">
              <a:defRPr sz="2400">
                <a:solidFill>
                  <a:srgbClr val="002060"/>
                </a:solidFill>
              </a:defRPr>
            </a:lvl1pPr>
            <a:lvl2pPr algn="ctr">
              <a:defRPr sz="2000">
                <a:solidFill>
                  <a:srgbClr val="002060"/>
                </a:solidFill>
              </a:defRPr>
            </a:lvl2pPr>
            <a:lvl3pPr algn="ctr">
              <a:defRPr sz="1800">
                <a:solidFill>
                  <a:srgbClr val="002060"/>
                </a:solidFill>
              </a:defRPr>
            </a:lvl3pPr>
            <a:lvl4pPr algn="ctr">
              <a:defRPr sz="1600">
                <a:solidFill>
                  <a:srgbClr val="002060"/>
                </a:solidFill>
              </a:defRPr>
            </a:lvl4pPr>
            <a:lvl5pPr algn="ctr">
              <a:defRPr sz="1600">
                <a:solidFill>
                  <a:srgbClr val="002060"/>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11/25/2021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‹N›</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11/25/2021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‹N›</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11/25/2021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‹N›</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11/25/2021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‹N›</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11/25/2021</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‹N›</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90344D95-A7BA-40C7-B398-D4A5723349C1}"/>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98E8982E-1E21-4E20-ABF6-DB1A4B609830}"/>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DC8EEF57-C52B-4AD4-85A0-5AEF6600E02E}"/>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6574CCCF-C811-456C-B414-3C94B360A290}" type="datetimeFigureOut">
              <a:rPr lang="it-IT" smtClean="0"/>
              <a:t>25/11/2021</a:t>
            </a:fld>
            <a:endParaRPr lang="it-IT"/>
          </a:p>
        </p:txBody>
      </p:sp>
      <p:sp>
        <p:nvSpPr>
          <p:cNvPr id="5" name="Segnaposto piè di pagina 4">
            <a:extLst>
              <a:ext uri="{FF2B5EF4-FFF2-40B4-BE49-F238E27FC236}">
                <a16:creationId xmlns:a16="http://schemas.microsoft.com/office/drawing/2014/main" id="{D044E72D-A168-44A8-8561-969EEAEA8ACA}"/>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59F35B75-2B0A-4B6D-99C7-36598DEC7324}"/>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A190A329-80F9-4C34-8D87-2689C0B3AA84}" type="slidenum">
              <a:rPr lang="it-IT" smtClean="0"/>
              <a:t>‹N›</a:t>
            </a:fld>
            <a:endParaRPr lang="it-IT"/>
          </a:p>
        </p:txBody>
      </p:sp>
    </p:spTree>
    <p:extLst>
      <p:ext uri="{BB962C8B-B14F-4D97-AF65-F5344CB8AC3E}">
        <p14:creationId xmlns:p14="http://schemas.microsoft.com/office/powerpoint/2010/main" val="685138060"/>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it-I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7.png"/><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3.xml"/><Relationship Id="rId4" Type="http://schemas.microsoft.com/office/2007/relationships/hdphoto" Target="../media/hdphoto2.wdp"/></Relationships>
</file>

<file path=ppt/slides/_rels/slide2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4.png"/><Relationship Id="rId1" Type="http://schemas.openxmlformats.org/officeDocument/2006/relationships/slideLayout" Target="../slideLayouts/slideLayout13.xml"/><Relationship Id="rId4" Type="http://schemas.openxmlformats.org/officeDocument/2006/relationships/image" Target="../media/image32.png"/></Relationships>
</file>

<file path=ppt/slides/_rels/slide2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35.png"/><Relationship Id="rId1" Type="http://schemas.openxmlformats.org/officeDocument/2006/relationships/slideLayout" Target="../slideLayouts/slideLayout13.xml"/><Relationship Id="rId4" Type="http://schemas.openxmlformats.org/officeDocument/2006/relationships/image" Target="../media/image32.png"/></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6.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a:extLst>
              <a:ext uri="{FF2B5EF4-FFF2-40B4-BE49-F238E27FC236}">
                <a16:creationId xmlns:a16="http://schemas.microsoft.com/office/drawing/2014/main" id="{20F6933C-8F1D-46CF-B822-8D84AB18480F}"/>
              </a:ext>
            </a:extLst>
          </p:cNvPr>
          <p:cNvPicPr>
            <a:picLocks noChangeAspect="1"/>
          </p:cNvPicPr>
          <p:nvPr/>
        </p:nvPicPr>
        <p:blipFill>
          <a:blip r:embed="rId2">
            <a:alphaModFix amt="17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3" name="Immagine 2">
            <a:extLst>
              <a:ext uri="{FF2B5EF4-FFF2-40B4-BE49-F238E27FC236}">
                <a16:creationId xmlns:a16="http://schemas.microsoft.com/office/drawing/2014/main" id="{FC81FE03-2656-426E-B79C-EC0535A63F36}"/>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0" y="937"/>
            <a:ext cx="9144000" cy="5141626"/>
          </a:xfrm>
          <a:prstGeom prst="rect">
            <a:avLst/>
          </a:prstGeom>
        </p:spPr>
      </p:pic>
      <p:sp>
        <p:nvSpPr>
          <p:cNvPr id="15" name="Title 1">
            <a:extLst>
              <a:ext uri="{FF2B5EF4-FFF2-40B4-BE49-F238E27FC236}">
                <a16:creationId xmlns:a16="http://schemas.microsoft.com/office/drawing/2014/main" id="{C6F0439F-4D99-4AB6-8176-E837BC49830E}"/>
              </a:ext>
            </a:extLst>
          </p:cNvPr>
          <p:cNvSpPr txBox="1">
            <a:spLocks/>
          </p:cNvSpPr>
          <p:nvPr/>
        </p:nvSpPr>
        <p:spPr>
          <a:xfrm>
            <a:off x="296260" y="3640685"/>
            <a:ext cx="6413610" cy="610820"/>
          </a:xfrm>
          <a:prstGeom prst="rect">
            <a:avLst/>
          </a:prstGeom>
          <a:noFill/>
          <a:effectLst>
            <a:outerShdw blurRad="50800" dist="38100" dir="2700000" algn="tl" rotWithShape="0">
              <a:prstClr val="black">
                <a:alpha val="40000"/>
              </a:prstClr>
            </a:outerShdw>
          </a:effectLst>
        </p:spPr>
        <p:txBody>
          <a:bodyPr vert="horz" lIns="91440" tIns="45720" rIns="91440" bIns="45720" rtlCol="0" anchor="ctr">
            <a:noAutofit/>
          </a:bodyPr>
          <a:lstStyle>
            <a:lvl1pPr algn="r" defTabSz="914400" rtl="0" eaLnBrk="1" latinLnBrk="0" hangingPunct="1">
              <a:spcBef>
                <a:spcPct val="0"/>
              </a:spcBef>
              <a:buNone/>
              <a:defRPr sz="3600" kern="1200">
                <a:solidFill>
                  <a:srgbClr val="7030A0"/>
                </a:solidFill>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4400" b="0" i="0" u="none" strike="noStrike" kern="1200" cap="none" spc="0" normalizeH="0" baseline="0" noProof="0" dirty="0">
                <a:ln>
                  <a:noFill/>
                </a:ln>
                <a:solidFill>
                  <a:srgbClr val="7030A0"/>
                </a:solidFill>
                <a:effectLst/>
                <a:uLnTx/>
                <a:uFillTx/>
                <a:latin typeface="Calibri"/>
                <a:ea typeface="+mj-ea"/>
                <a:cs typeface="+mj-cs"/>
              </a:rPr>
              <a:t>The JANET Home Service</a:t>
            </a:r>
          </a:p>
        </p:txBody>
      </p:sp>
      <p:sp>
        <p:nvSpPr>
          <p:cNvPr id="16" name="Subtitle 2">
            <a:extLst>
              <a:ext uri="{FF2B5EF4-FFF2-40B4-BE49-F238E27FC236}">
                <a16:creationId xmlns:a16="http://schemas.microsoft.com/office/drawing/2014/main" id="{710DC4B5-9A7A-4705-92EE-EFCDBDC131B9}"/>
              </a:ext>
            </a:extLst>
          </p:cNvPr>
          <p:cNvSpPr>
            <a:spLocks noGrp="1"/>
          </p:cNvSpPr>
          <p:nvPr>
            <p:ph type="subTitle" idx="1"/>
          </p:nvPr>
        </p:nvSpPr>
        <p:spPr>
          <a:xfrm>
            <a:off x="321607" y="4251505"/>
            <a:ext cx="4275740" cy="610820"/>
          </a:xfrm>
        </p:spPr>
        <p:txBody>
          <a:bodyPr>
            <a:normAutofit/>
          </a:bodyPr>
          <a:lstStyle/>
          <a:p>
            <a:pPr algn="l"/>
            <a:r>
              <a:rPr lang="en-US" sz="2400" dirty="0"/>
              <a:t>Nicola </a:t>
            </a:r>
            <a:r>
              <a:rPr lang="en-US" sz="2400" dirty="0" err="1"/>
              <a:t>Barsanti</a:t>
            </a:r>
            <a:r>
              <a:rPr lang="en-US" sz="2400" dirty="0"/>
              <a:t>, Riccardo Bertini</a:t>
            </a:r>
          </a:p>
        </p:txBody>
      </p:sp>
      <p:pic>
        <p:nvPicPr>
          <p:cNvPr id="20" name="Immagine 19">
            <a:extLst>
              <a:ext uri="{FF2B5EF4-FFF2-40B4-BE49-F238E27FC236}">
                <a16:creationId xmlns:a16="http://schemas.microsoft.com/office/drawing/2014/main" id="{60495DC0-04A7-4EF8-ACCB-68591A72E38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40935" y="1430744"/>
            <a:ext cx="2137870" cy="2084114"/>
          </a:xfrm>
          <a:prstGeom prst="rect">
            <a:avLst/>
          </a:prstGeom>
        </p:spPr>
      </p:pic>
    </p:spTree>
    <p:extLst>
      <p:ext uri="{BB962C8B-B14F-4D97-AF65-F5344CB8AC3E}">
        <p14:creationId xmlns:p14="http://schemas.microsoft.com/office/powerpoint/2010/main" val="1953400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50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750"/>
                                        <p:tgtEl>
                                          <p:spTgt spid="15"/>
                                        </p:tgtEl>
                                      </p:cBhvr>
                                    </p:animEffect>
                                    <p:anim calcmode="lin" valueType="num">
                                      <p:cBhvr>
                                        <p:cTn id="14" dur="750" fill="hold"/>
                                        <p:tgtEl>
                                          <p:spTgt spid="15"/>
                                        </p:tgtEl>
                                        <p:attrNameLst>
                                          <p:attrName>ppt_x</p:attrName>
                                        </p:attrNameLst>
                                      </p:cBhvr>
                                      <p:tavLst>
                                        <p:tav tm="0">
                                          <p:val>
                                            <p:strVal val="#ppt_x"/>
                                          </p:val>
                                        </p:tav>
                                        <p:tav tm="100000">
                                          <p:val>
                                            <p:strVal val="#ppt_x"/>
                                          </p:val>
                                        </p:tav>
                                      </p:tavLst>
                                    </p:anim>
                                    <p:anim calcmode="lin" valueType="num">
                                      <p:cBhvr>
                                        <p:cTn id="15" dur="750" fill="hold"/>
                                        <p:tgtEl>
                                          <p:spTgt spid="15"/>
                                        </p:tgtEl>
                                        <p:attrNameLst>
                                          <p:attrName>ppt_y</p:attrName>
                                        </p:attrNameLst>
                                      </p:cBhvr>
                                      <p:tavLst>
                                        <p:tav tm="0">
                                          <p:val>
                                            <p:strVal val="#ppt_y+.1"/>
                                          </p:val>
                                        </p:tav>
                                        <p:tav tm="100000">
                                          <p:val>
                                            <p:strVal val="#ppt_y"/>
                                          </p:val>
                                        </p:tav>
                                      </p:tavLst>
                                    </p:anim>
                                  </p:childTnLst>
                                </p:cTn>
                              </p:par>
                            </p:childTnLst>
                          </p:cTn>
                        </p:par>
                        <p:par>
                          <p:cTn id="16" fill="hold">
                            <p:stCondLst>
                              <p:cond delay="2250"/>
                            </p:stCondLst>
                            <p:childTnLst>
                              <p:par>
                                <p:cTn id="17" presetID="31" presetClass="entr" presetSubtype="0" fill="hold" nodeType="afterEffect">
                                  <p:stCondLst>
                                    <p:cond delay="500"/>
                                  </p:stCondLst>
                                  <p:childTnLst>
                                    <p:set>
                                      <p:cBhvr>
                                        <p:cTn id="18" dur="1" fill="hold">
                                          <p:stCondLst>
                                            <p:cond delay="0"/>
                                          </p:stCondLst>
                                        </p:cTn>
                                        <p:tgtEl>
                                          <p:spTgt spid="20"/>
                                        </p:tgtEl>
                                        <p:attrNameLst>
                                          <p:attrName>style.visibility</p:attrName>
                                        </p:attrNameLst>
                                      </p:cBhvr>
                                      <p:to>
                                        <p:strVal val="visible"/>
                                      </p:to>
                                    </p:set>
                                    <p:anim calcmode="lin" valueType="num">
                                      <p:cBhvr>
                                        <p:cTn id="19" dur="750" fill="hold"/>
                                        <p:tgtEl>
                                          <p:spTgt spid="20"/>
                                        </p:tgtEl>
                                        <p:attrNameLst>
                                          <p:attrName>ppt_w</p:attrName>
                                        </p:attrNameLst>
                                      </p:cBhvr>
                                      <p:tavLst>
                                        <p:tav tm="0">
                                          <p:val>
                                            <p:fltVal val="0"/>
                                          </p:val>
                                        </p:tav>
                                        <p:tav tm="100000">
                                          <p:val>
                                            <p:strVal val="#ppt_w"/>
                                          </p:val>
                                        </p:tav>
                                      </p:tavLst>
                                    </p:anim>
                                    <p:anim calcmode="lin" valueType="num">
                                      <p:cBhvr>
                                        <p:cTn id="20" dur="750" fill="hold"/>
                                        <p:tgtEl>
                                          <p:spTgt spid="20"/>
                                        </p:tgtEl>
                                        <p:attrNameLst>
                                          <p:attrName>ppt_h</p:attrName>
                                        </p:attrNameLst>
                                      </p:cBhvr>
                                      <p:tavLst>
                                        <p:tav tm="0">
                                          <p:val>
                                            <p:fltVal val="0"/>
                                          </p:val>
                                        </p:tav>
                                        <p:tav tm="100000">
                                          <p:val>
                                            <p:strVal val="#ppt_h"/>
                                          </p:val>
                                        </p:tav>
                                      </p:tavLst>
                                    </p:anim>
                                    <p:anim calcmode="lin" valueType="num">
                                      <p:cBhvr>
                                        <p:cTn id="21" dur="750" fill="hold"/>
                                        <p:tgtEl>
                                          <p:spTgt spid="20"/>
                                        </p:tgtEl>
                                        <p:attrNameLst>
                                          <p:attrName>style.rotation</p:attrName>
                                        </p:attrNameLst>
                                      </p:cBhvr>
                                      <p:tavLst>
                                        <p:tav tm="0">
                                          <p:val>
                                            <p:fltVal val="90"/>
                                          </p:val>
                                        </p:tav>
                                        <p:tav tm="100000">
                                          <p:val>
                                            <p:fltVal val="0"/>
                                          </p:val>
                                        </p:tav>
                                      </p:tavLst>
                                    </p:anim>
                                    <p:animEffect transition="in" filter="fade">
                                      <p:cBhvr>
                                        <p:cTn id="22" dur="750"/>
                                        <p:tgtEl>
                                          <p:spTgt spid="20"/>
                                        </p:tgtEl>
                                      </p:cBhvr>
                                    </p:animEffect>
                                  </p:childTnLst>
                                </p:cTn>
                              </p:par>
                            </p:childTnLst>
                          </p:cTn>
                        </p:par>
                        <p:par>
                          <p:cTn id="23" fill="hold">
                            <p:stCondLst>
                              <p:cond delay="3500"/>
                            </p:stCondLst>
                            <p:childTnLst>
                              <p:par>
                                <p:cTn id="24" presetID="14" presetClass="entr" presetSubtype="10" fill="hold" grpId="0" nodeType="afterEffect">
                                  <p:stCondLst>
                                    <p:cond delay="1000"/>
                                  </p:stCondLst>
                                  <p:childTnLst>
                                    <p:set>
                                      <p:cBhvr>
                                        <p:cTn id="25" dur="1" fill="hold">
                                          <p:stCondLst>
                                            <p:cond delay="0"/>
                                          </p:stCondLst>
                                        </p:cTn>
                                        <p:tgtEl>
                                          <p:spTgt spid="16">
                                            <p:txEl>
                                              <p:pRg st="0" end="0"/>
                                            </p:txEl>
                                          </p:spTgt>
                                        </p:tgtEl>
                                        <p:attrNameLst>
                                          <p:attrName>style.visibility</p:attrName>
                                        </p:attrNameLst>
                                      </p:cBhvr>
                                      <p:to>
                                        <p:strVal val="visible"/>
                                      </p:to>
                                    </p:set>
                                    <p:animEffect transition="in" filter="randombar(horizontal)">
                                      <p:cBhvr>
                                        <p:cTn id="26" dur="500"/>
                                        <p:tgtEl>
                                          <p:spTgt spid="1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8965" y="586585"/>
            <a:ext cx="8246070" cy="916230"/>
          </a:xfrm>
        </p:spPr>
        <p:txBody>
          <a:bodyPr>
            <a:normAutofit/>
          </a:bodyPr>
          <a:lstStyle/>
          <a:p>
            <a:r>
              <a:rPr lang="en-US"/>
              <a:t>Application</a:t>
            </a:r>
            <a:endParaRPr lang="en-US" dirty="0"/>
          </a:p>
        </p:txBody>
      </p:sp>
      <p:pic>
        <p:nvPicPr>
          <p:cNvPr id="4" name="Segnaposto contenuto 3">
            <a:extLst>
              <a:ext uri="{FF2B5EF4-FFF2-40B4-BE49-F238E27FC236}">
                <a16:creationId xmlns:a16="http://schemas.microsoft.com/office/drawing/2014/main" id="{25E1507D-DFD7-407B-86E8-FB576C4264A1}"/>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p:blipFill>
        <p:spPr>
          <a:xfrm>
            <a:off x="1234145" y="1407394"/>
            <a:ext cx="6559467" cy="3454931"/>
          </a:xfrm>
        </p:spPr>
      </p:pic>
      <p:sp>
        <p:nvSpPr>
          <p:cNvPr id="7" name="Callout: linea piegata 6">
            <a:extLst>
              <a:ext uri="{FF2B5EF4-FFF2-40B4-BE49-F238E27FC236}">
                <a16:creationId xmlns:a16="http://schemas.microsoft.com/office/drawing/2014/main" id="{D9F28A4D-F10F-4613-8112-589F4D247305}"/>
              </a:ext>
            </a:extLst>
          </p:cNvPr>
          <p:cNvSpPr/>
          <p:nvPr/>
        </p:nvSpPr>
        <p:spPr>
          <a:xfrm>
            <a:off x="1758869" y="2419045"/>
            <a:ext cx="5561821" cy="2482017"/>
          </a:xfrm>
          <a:prstGeom prst="borderCallout2">
            <a:avLst>
              <a:gd name="adj1" fmla="val -40"/>
              <a:gd name="adj2" fmla="val 18267"/>
              <a:gd name="adj3" fmla="val -6677"/>
              <a:gd name="adj4" fmla="val 22212"/>
              <a:gd name="adj5" fmla="val -6646"/>
              <a:gd name="adj6" fmla="val 25976"/>
            </a:avLst>
          </a:prstGeom>
          <a:noFill/>
          <a:ln w="9525">
            <a:solidFill>
              <a:srgbClr val="66FF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8" name="Callout: linea piegata 7">
            <a:extLst>
              <a:ext uri="{FF2B5EF4-FFF2-40B4-BE49-F238E27FC236}">
                <a16:creationId xmlns:a16="http://schemas.microsoft.com/office/drawing/2014/main" id="{AD6F3C0F-51E9-4B71-B9D6-08C063637957}"/>
              </a:ext>
            </a:extLst>
          </p:cNvPr>
          <p:cNvSpPr/>
          <p:nvPr/>
        </p:nvSpPr>
        <p:spPr>
          <a:xfrm>
            <a:off x="2128719" y="2859867"/>
            <a:ext cx="3512215" cy="916232"/>
          </a:xfrm>
          <a:prstGeom prst="borderCallout2">
            <a:avLst>
              <a:gd name="adj1" fmla="val -40"/>
              <a:gd name="adj2" fmla="val 85932"/>
              <a:gd name="adj3" fmla="val -24446"/>
              <a:gd name="adj4" fmla="val 92429"/>
              <a:gd name="adj5" fmla="val -24305"/>
              <a:gd name="adj6" fmla="val 102352"/>
            </a:avLst>
          </a:prstGeom>
          <a:no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9" name="Callout: linea piegata 8">
            <a:extLst>
              <a:ext uri="{FF2B5EF4-FFF2-40B4-BE49-F238E27FC236}">
                <a16:creationId xmlns:a16="http://schemas.microsoft.com/office/drawing/2014/main" id="{3D603DA4-B8FC-49BE-8162-93853679F1CA}"/>
              </a:ext>
            </a:extLst>
          </p:cNvPr>
          <p:cNvSpPr/>
          <p:nvPr/>
        </p:nvSpPr>
        <p:spPr>
          <a:xfrm>
            <a:off x="1517900" y="1943636"/>
            <a:ext cx="1527050" cy="230832"/>
          </a:xfrm>
          <a:prstGeom prst="borderCallout2">
            <a:avLst>
              <a:gd name="adj1" fmla="val -1918"/>
              <a:gd name="adj2" fmla="val 87129"/>
              <a:gd name="adj3" fmla="val -48465"/>
              <a:gd name="adj4" fmla="val 97163"/>
              <a:gd name="adj5" fmla="val -52647"/>
              <a:gd name="adj6" fmla="val 121248"/>
            </a:avLst>
          </a:prstGeom>
          <a:noFill/>
          <a:ln w="95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CasellaDiTesto 9">
            <a:extLst>
              <a:ext uri="{FF2B5EF4-FFF2-40B4-BE49-F238E27FC236}">
                <a16:creationId xmlns:a16="http://schemas.microsoft.com/office/drawing/2014/main" id="{D7145957-AB10-46C5-8DAB-E27CA43D0AC4}"/>
              </a:ext>
            </a:extLst>
          </p:cNvPr>
          <p:cNvSpPr txBox="1"/>
          <p:nvPr/>
        </p:nvSpPr>
        <p:spPr>
          <a:xfrm>
            <a:off x="3327788" y="1729816"/>
            <a:ext cx="1221640" cy="230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900" b="1" i="0" u="none" strike="noStrike" kern="1200" cap="none" spc="0" normalizeH="0" baseline="0" noProof="0">
                <a:ln>
                  <a:noFill/>
                </a:ln>
                <a:solidFill>
                  <a:srgbClr val="FF0000"/>
                </a:solidFill>
                <a:effectLst/>
                <a:uLnTx/>
                <a:uFillTx/>
                <a:latin typeface="Arial Black" panose="020B0A04020102020204" pitchFamily="34" charset="0"/>
                <a:ea typeface="+mn-ea"/>
                <a:cs typeface="+mn-cs"/>
              </a:rPr>
              <a:t>LOCATIONs</a:t>
            </a:r>
            <a:endParaRPr kumimoji="0" lang="en-GB" sz="900" b="1" i="0" u="none" strike="noStrike" kern="1200" cap="none" spc="0" normalizeH="0" baseline="0" noProof="0">
              <a:ln>
                <a:noFill/>
              </a:ln>
              <a:solidFill>
                <a:srgbClr val="FF0000"/>
              </a:solidFill>
              <a:effectLst/>
              <a:uLnTx/>
              <a:uFillTx/>
              <a:latin typeface="Arial Black" panose="020B0A04020102020204" pitchFamily="34" charset="0"/>
              <a:ea typeface="+mn-ea"/>
              <a:cs typeface="+mn-cs"/>
            </a:endParaRPr>
          </a:p>
        </p:txBody>
      </p:sp>
      <p:sp>
        <p:nvSpPr>
          <p:cNvPr id="11" name="CasellaDiTesto 10">
            <a:extLst>
              <a:ext uri="{FF2B5EF4-FFF2-40B4-BE49-F238E27FC236}">
                <a16:creationId xmlns:a16="http://schemas.microsoft.com/office/drawing/2014/main" id="{6B7D5F08-D581-4018-B565-99315FF42FB8}"/>
              </a:ext>
            </a:extLst>
          </p:cNvPr>
          <p:cNvSpPr txBox="1"/>
          <p:nvPr/>
        </p:nvSpPr>
        <p:spPr>
          <a:xfrm>
            <a:off x="3197655" y="2129481"/>
            <a:ext cx="1221640" cy="230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900" b="1" i="0" u="none" strike="noStrike" kern="1200" cap="none" spc="0" normalizeH="0" baseline="0" noProof="0">
                <a:ln>
                  <a:noFill/>
                </a:ln>
                <a:solidFill>
                  <a:srgbClr val="66FFCC"/>
                </a:solidFill>
                <a:effectLst/>
                <a:uLnTx/>
                <a:uFillTx/>
                <a:latin typeface="Arial Black" panose="020B0A04020102020204" pitchFamily="34" charset="0"/>
                <a:ea typeface="+mn-ea"/>
                <a:cs typeface="+mn-cs"/>
              </a:rPr>
              <a:t>SUBLOCATIONs</a:t>
            </a:r>
            <a:endParaRPr kumimoji="0" lang="en-GB" sz="900" b="1" i="0" u="none" strike="noStrike" kern="1200" cap="none" spc="0" normalizeH="0" baseline="0" noProof="0">
              <a:ln>
                <a:noFill/>
              </a:ln>
              <a:solidFill>
                <a:srgbClr val="66FFCC"/>
              </a:solidFill>
              <a:effectLst/>
              <a:uLnTx/>
              <a:uFillTx/>
              <a:latin typeface="Arial Black" panose="020B0A04020102020204" pitchFamily="34" charset="0"/>
              <a:ea typeface="+mn-ea"/>
              <a:cs typeface="+mn-cs"/>
            </a:endParaRPr>
          </a:p>
        </p:txBody>
      </p:sp>
      <p:sp>
        <p:nvSpPr>
          <p:cNvPr id="12" name="CasellaDiTesto 11">
            <a:extLst>
              <a:ext uri="{FF2B5EF4-FFF2-40B4-BE49-F238E27FC236}">
                <a16:creationId xmlns:a16="http://schemas.microsoft.com/office/drawing/2014/main" id="{815A9BE8-822A-4255-B319-068FE5B7C725}"/>
              </a:ext>
            </a:extLst>
          </p:cNvPr>
          <p:cNvSpPr txBox="1"/>
          <p:nvPr/>
        </p:nvSpPr>
        <p:spPr>
          <a:xfrm>
            <a:off x="5640935" y="2515253"/>
            <a:ext cx="1221640" cy="230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900" b="1" i="0" u="none" strike="noStrike" kern="1200" cap="none" spc="0" normalizeH="0" baseline="0" noProof="0">
                <a:ln>
                  <a:noFill/>
                </a:ln>
                <a:solidFill>
                  <a:srgbClr val="F79646"/>
                </a:solidFill>
                <a:effectLst/>
                <a:uLnTx/>
                <a:uFillTx/>
                <a:latin typeface="Arial Black" panose="020B0A04020102020204" pitchFamily="34" charset="0"/>
                <a:ea typeface="+mn-ea"/>
                <a:cs typeface="+mn-cs"/>
              </a:rPr>
              <a:t> DEVICEs</a:t>
            </a:r>
            <a:endParaRPr kumimoji="0" lang="en-GB" sz="900" b="1" i="0" u="none" strike="noStrike" kern="1200" cap="none" spc="0" normalizeH="0" baseline="0" noProof="0">
              <a:ln>
                <a:noFill/>
              </a:ln>
              <a:solidFill>
                <a:srgbClr val="F79646"/>
              </a:solidFill>
              <a:effectLst/>
              <a:uLnTx/>
              <a:uFillTx/>
              <a:latin typeface="Arial Black" panose="020B0A04020102020204" pitchFamily="34" charset="0"/>
              <a:ea typeface="+mn-ea"/>
              <a:cs typeface="+mn-cs"/>
            </a:endParaRPr>
          </a:p>
        </p:txBody>
      </p:sp>
      <p:sp>
        <p:nvSpPr>
          <p:cNvPr id="13" name="Callout: linea piegata 12">
            <a:extLst>
              <a:ext uri="{FF2B5EF4-FFF2-40B4-BE49-F238E27FC236}">
                <a16:creationId xmlns:a16="http://schemas.microsoft.com/office/drawing/2014/main" id="{7DA4895E-A6DF-406A-9D39-9174683B2E57}"/>
              </a:ext>
            </a:extLst>
          </p:cNvPr>
          <p:cNvSpPr/>
          <p:nvPr/>
        </p:nvSpPr>
        <p:spPr>
          <a:xfrm>
            <a:off x="7281596" y="1446132"/>
            <a:ext cx="458115" cy="230832"/>
          </a:xfrm>
          <a:prstGeom prst="borderCallout2">
            <a:avLst>
              <a:gd name="adj1" fmla="val -1918"/>
              <a:gd name="adj2" fmla="val 87129"/>
              <a:gd name="adj3" fmla="val -48465"/>
              <a:gd name="adj4" fmla="val 97163"/>
              <a:gd name="adj5" fmla="val -50006"/>
              <a:gd name="adj6" fmla="val 121913"/>
            </a:avLst>
          </a:prstGeom>
          <a:noFill/>
          <a:ln w="952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5" name="CasellaDiTesto 14">
            <a:extLst>
              <a:ext uri="{FF2B5EF4-FFF2-40B4-BE49-F238E27FC236}">
                <a16:creationId xmlns:a16="http://schemas.microsoft.com/office/drawing/2014/main" id="{93DD1889-CDFC-4ECD-8EA6-5106B1C01253}"/>
              </a:ext>
            </a:extLst>
          </p:cNvPr>
          <p:cNvSpPr txBox="1"/>
          <p:nvPr/>
        </p:nvSpPr>
        <p:spPr>
          <a:xfrm>
            <a:off x="7823707" y="1215300"/>
            <a:ext cx="1221640" cy="230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900" b="1" i="0" u="none" strike="noStrike" kern="1200" cap="none" spc="0" normalizeH="0" baseline="0" noProof="0">
                <a:ln>
                  <a:noFill/>
                </a:ln>
                <a:solidFill>
                  <a:srgbClr val="00B0F0"/>
                </a:solidFill>
                <a:effectLst/>
                <a:uLnTx/>
                <a:uFillTx/>
                <a:latin typeface="Arial Black" panose="020B0A04020102020204" pitchFamily="34" charset="0"/>
                <a:ea typeface="+mn-ea"/>
                <a:cs typeface="+mn-cs"/>
              </a:rPr>
              <a:t>LOGOUT</a:t>
            </a:r>
            <a:endParaRPr kumimoji="0" lang="en-GB" sz="900" b="1" i="0" u="none" strike="noStrike" kern="1200" cap="none" spc="0" normalizeH="0" baseline="0" noProof="0">
              <a:ln>
                <a:noFill/>
              </a:ln>
              <a:solidFill>
                <a:srgbClr val="00B0F0"/>
              </a:solidFill>
              <a:effectLst/>
              <a:uLnTx/>
              <a:uFillTx/>
              <a:latin typeface="Arial Black" panose="020B0A04020102020204" pitchFamily="34" charset="0"/>
              <a:ea typeface="+mn-ea"/>
              <a:cs typeface="+mn-cs"/>
            </a:endParaRPr>
          </a:p>
        </p:txBody>
      </p:sp>
    </p:spTree>
    <p:extLst>
      <p:ext uri="{BB962C8B-B14F-4D97-AF65-F5344CB8AC3E}">
        <p14:creationId xmlns:p14="http://schemas.microsoft.com/office/powerpoint/2010/main" val="30202545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86835" y="32810"/>
            <a:ext cx="6413610" cy="725349"/>
          </a:xfrm>
        </p:spPr>
        <p:txBody>
          <a:bodyPr>
            <a:normAutofit/>
          </a:bodyPr>
          <a:lstStyle/>
          <a:p>
            <a:r>
              <a:rPr lang="en-US"/>
              <a:t>Client-Server Communications</a:t>
            </a:r>
            <a:endParaRPr lang="en-US" dirty="0"/>
          </a:p>
        </p:txBody>
      </p:sp>
      <p:pic>
        <p:nvPicPr>
          <p:cNvPr id="6" name="Segnaposto contenuto 5">
            <a:extLst>
              <a:ext uri="{FF2B5EF4-FFF2-40B4-BE49-F238E27FC236}">
                <a16:creationId xmlns:a16="http://schemas.microsoft.com/office/drawing/2014/main" id="{7451DDBE-5C0F-4CF0-A887-8A4D09FAF6C3}"/>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p:blipFill>
        <p:spPr>
          <a:xfrm>
            <a:off x="5182821" y="586584"/>
            <a:ext cx="3797252" cy="4185185"/>
          </a:xfrm>
        </p:spPr>
      </p:pic>
      <p:sp>
        <p:nvSpPr>
          <p:cNvPr id="2" name="CasellaDiTesto 1">
            <a:extLst>
              <a:ext uri="{FF2B5EF4-FFF2-40B4-BE49-F238E27FC236}">
                <a16:creationId xmlns:a16="http://schemas.microsoft.com/office/drawing/2014/main" id="{1B7A3D15-8024-4B66-A33F-9FACB81F2B05}"/>
              </a:ext>
            </a:extLst>
          </p:cNvPr>
          <p:cNvSpPr txBox="1"/>
          <p:nvPr/>
        </p:nvSpPr>
        <p:spPr>
          <a:xfrm>
            <a:off x="2281425" y="1350110"/>
            <a:ext cx="2748690" cy="2862322"/>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0" i="0" u="none" strike="noStrike" kern="1200" cap="none" spc="0" normalizeH="0" baseline="0" noProof="0">
                <a:ln>
                  <a:noFill/>
                </a:ln>
                <a:solidFill>
                  <a:prstClr val="black"/>
                </a:solidFill>
                <a:effectLst/>
                <a:uLnTx/>
                <a:uFillTx/>
                <a:latin typeface="Calibri"/>
                <a:ea typeface="+mn-ea"/>
                <a:cs typeface="+mn-cs"/>
              </a:rPr>
              <a:t>Communications between the client and server is implented by webSocket technology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it-IT" sz="18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0" i="0" u="none" strike="noStrike" kern="1200" cap="none" spc="0" normalizeH="0" baseline="0" noProof="0">
                <a:ln>
                  <a:noFill/>
                </a:ln>
                <a:solidFill>
                  <a:prstClr val="black"/>
                </a:solidFill>
                <a:effectLst/>
                <a:uLnTx/>
                <a:uFillTx/>
                <a:latin typeface="Calibri"/>
                <a:ea typeface="+mn-ea"/>
                <a:cs typeface="+mn-cs"/>
              </a:rPr>
              <a:t>A special javascript file named connection.js handles a set of request methods and response handlers</a:t>
            </a:r>
            <a:endParaRPr kumimoji="0" lang="en-GB" sz="18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337330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48965" y="586585"/>
            <a:ext cx="8093365" cy="916230"/>
          </a:xfrm>
        </p:spPr>
        <p:txBody>
          <a:bodyPr>
            <a:normAutofit/>
          </a:bodyPr>
          <a:lstStyle/>
          <a:p>
            <a:r>
              <a:rPr lang="en-US"/>
              <a:t>Middleware Support</a:t>
            </a:r>
            <a:endParaRPr lang="en-US" dirty="0"/>
          </a:p>
        </p:txBody>
      </p:sp>
      <p:pic>
        <p:nvPicPr>
          <p:cNvPr id="16" name="Segnaposto contenuto 15">
            <a:extLst>
              <a:ext uri="{FF2B5EF4-FFF2-40B4-BE49-F238E27FC236}">
                <a16:creationId xmlns:a16="http://schemas.microsoft.com/office/drawing/2014/main" id="{052A1A27-21AC-441B-BC05-6A30DCEF449A}"/>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3961180" y="1811366"/>
            <a:ext cx="5104361" cy="2436998"/>
          </a:xfrm>
        </p:spPr>
      </p:pic>
      <p:sp>
        <p:nvSpPr>
          <p:cNvPr id="17" name="CasellaDiTesto 16">
            <a:extLst>
              <a:ext uri="{FF2B5EF4-FFF2-40B4-BE49-F238E27FC236}">
                <a16:creationId xmlns:a16="http://schemas.microsoft.com/office/drawing/2014/main" id="{4ED6585C-F52B-4085-9774-7066EC9B28C2}"/>
              </a:ext>
            </a:extLst>
          </p:cNvPr>
          <p:cNvSpPr txBox="1"/>
          <p:nvPr/>
        </p:nvSpPr>
        <p:spPr>
          <a:xfrm>
            <a:off x="296260" y="1655520"/>
            <a:ext cx="3512215" cy="304698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Middleware provides a set of interfaces and classes for support the web application functionalities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t-IT" sz="18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1" i="0" u="none" strike="noStrike" kern="1200" cap="none" spc="0" normalizeH="0" baseline="0" noProof="0">
                <a:ln>
                  <a:noFill/>
                </a:ln>
                <a:solidFill>
                  <a:prstClr val="black"/>
                </a:solidFill>
                <a:effectLst/>
                <a:uLnTx/>
                <a:uFillTx/>
                <a:latin typeface="Calibri"/>
                <a:ea typeface="+mn-ea"/>
                <a:cs typeface="+mn-cs"/>
              </a:rPr>
              <a:t>Rest management</a:t>
            </a:r>
            <a:r>
              <a:rPr kumimoji="0" lang="it-IT" sz="1600" b="0" i="0" u="none" strike="noStrike" kern="1200" cap="none" spc="0" normalizeH="0" baseline="0" noProof="0">
                <a:ln>
                  <a:noFill/>
                </a:ln>
                <a:solidFill>
                  <a:prstClr val="black"/>
                </a:solidFill>
                <a:effectLst/>
                <a:uLnTx/>
                <a:uFillTx/>
                <a:latin typeface="Calibri"/>
                <a:ea typeface="+mn-ea"/>
                <a:cs typeface="+mn-cs"/>
              </a:rPr>
              <a:t>(in/out)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1" i="0" u="none" strike="noStrike" kern="1200" cap="none" spc="0" normalizeH="0" baseline="0" noProof="0">
                <a:ln>
                  <a:noFill/>
                </a:ln>
                <a:solidFill>
                  <a:prstClr val="black"/>
                </a:solidFill>
                <a:effectLst/>
                <a:uLnTx/>
                <a:uFillTx/>
                <a:latin typeface="Calibri"/>
                <a:ea typeface="+mn-ea"/>
                <a:cs typeface="+mn-cs"/>
              </a:rPr>
              <a:t>Control logic</a:t>
            </a:r>
            <a:r>
              <a:rPr kumimoji="0" lang="it-IT" sz="1600" b="0" i="0" u="none" strike="noStrike" kern="1200" cap="none" spc="0" normalizeH="0" baseline="0" noProof="0">
                <a:ln>
                  <a:noFill/>
                </a:ln>
                <a:solidFill>
                  <a:prstClr val="black"/>
                </a:solidFill>
                <a:effectLst/>
                <a:uLnTx/>
                <a:uFillTx/>
                <a:latin typeface="Calibri"/>
                <a:ea typeface="+mn-ea"/>
                <a:cs typeface="+mn-cs"/>
              </a:rPr>
              <a:t>(smarthome)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1" i="0" u="none" strike="noStrike" kern="1200" cap="none" spc="0" normalizeH="0" baseline="0" noProof="0">
                <a:ln>
                  <a:noFill/>
                </a:ln>
                <a:solidFill>
                  <a:prstClr val="black"/>
                </a:solidFill>
                <a:effectLst/>
                <a:uLnTx/>
                <a:uFillTx/>
                <a:latin typeface="Calibri"/>
                <a:ea typeface="+mn-ea"/>
                <a:cs typeface="+mn-cs"/>
              </a:rPr>
              <a:t>Internal communications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1" i="0" u="none" strike="noStrike" kern="1200" cap="none" spc="0" normalizeH="0" baseline="0" noProof="0">
                <a:ln>
                  <a:noFill/>
                </a:ln>
                <a:solidFill>
                  <a:prstClr val="black"/>
                </a:solidFill>
                <a:effectLst/>
                <a:uLnTx/>
                <a:uFillTx/>
                <a:latin typeface="Calibri"/>
                <a:ea typeface="+mn-ea"/>
                <a:cs typeface="+mn-cs"/>
              </a:rPr>
              <a:t>Storage persistence and data aggregation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1" i="0" u="none" strike="noStrike" kern="1200" cap="none" spc="0" normalizeH="0" baseline="0" noProof="0">
                <a:ln>
                  <a:noFill/>
                </a:ln>
                <a:solidFill>
                  <a:prstClr val="black"/>
                </a:solidFill>
                <a:effectLst/>
                <a:uLnTx/>
                <a:uFillTx/>
                <a:latin typeface="Calibri"/>
                <a:ea typeface="+mn-ea"/>
                <a:cs typeface="+mn-cs"/>
              </a:rPr>
              <a:t>Centralized configuration dispatcher</a:t>
            </a:r>
            <a:endParaRPr kumimoji="0" lang="en-GB" sz="1800" b="1"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707837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48965" y="739290"/>
            <a:ext cx="8093365" cy="916230"/>
          </a:xfrm>
        </p:spPr>
        <p:txBody>
          <a:bodyPr>
            <a:normAutofit/>
          </a:bodyPr>
          <a:lstStyle/>
          <a:p>
            <a:r>
              <a:rPr lang="en-US"/>
              <a:t>REST communications</a:t>
            </a:r>
            <a:endParaRPr lang="en-US" dirty="0"/>
          </a:p>
        </p:txBody>
      </p:sp>
      <p:pic>
        <p:nvPicPr>
          <p:cNvPr id="16" name="Segnaposto contenuto 15">
            <a:extLst>
              <a:ext uri="{FF2B5EF4-FFF2-40B4-BE49-F238E27FC236}">
                <a16:creationId xmlns:a16="http://schemas.microsoft.com/office/drawing/2014/main" id="{052A1A27-21AC-441B-BC05-6A30DCEF449A}"/>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rcRect/>
          <a:stretch/>
        </p:blipFill>
        <p:spPr>
          <a:xfrm>
            <a:off x="5488230" y="1044700"/>
            <a:ext cx="2607625" cy="3588370"/>
          </a:xfrm>
        </p:spPr>
      </p:pic>
      <p:sp>
        <p:nvSpPr>
          <p:cNvPr id="17" name="CasellaDiTesto 16">
            <a:extLst>
              <a:ext uri="{FF2B5EF4-FFF2-40B4-BE49-F238E27FC236}">
                <a16:creationId xmlns:a16="http://schemas.microsoft.com/office/drawing/2014/main" id="{4ED6585C-F52B-4085-9774-7066EC9B28C2}"/>
              </a:ext>
            </a:extLst>
          </p:cNvPr>
          <p:cNvSpPr txBox="1"/>
          <p:nvPr/>
        </p:nvSpPr>
        <p:spPr>
          <a:xfrm>
            <a:off x="754375" y="1960930"/>
            <a:ext cx="3512215" cy="252376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Two type of communications with the back-end, both based on REST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t-IT" sz="18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1" i="0" u="none" strike="noStrike" kern="1200" cap="none" spc="0" normalizeH="0" baseline="0" noProof="0">
                <a:ln>
                  <a:noFill/>
                </a:ln>
                <a:solidFill>
                  <a:prstClr val="black"/>
                </a:solidFill>
                <a:effectLst/>
                <a:uLnTx/>
                <a:uFillTx/>
                <a:latin typeface="Calibri"/>
                <a:ea typeface="+mn-ea"/>
                <a:cs typeface="+mn-cs"/>
              </a:rPr>
              <a:t>Input:</a:t>
            </a:r>
            <a:r>
              <a:rPr kumimoji="0" lang="it-IT" sz="1800" b="0" i="0" u="none" strike="noStrike" kern="1200" cap="none" spc="0" normalizeH="0" baseline="0" noProof="0">
                <a:ln>
                  <a:noFill/>
                </a:ln>
                <a:solidFill>
                  <a:prstClr val="black"/>
                </a:solidFill>
                <a:effectLst/>
                <a:uLnTx/>
                <a:uFillTx/>
                <a:latin typeface="Calibri"/>
                <a:ea typeface="+mn-ea"/>
                <a:cs typeface="+mn-cs"/>
              </a:rPr>
              <a:t> Devices into back-end periodically sends asynchronous updates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1" i="0" u="none" strike="noStrike" kern="1200" cap="none" spc="0" normalizeH="0" baseline="0" noProof="0">
                <a:ln>
                  <a:noFill/>
                </a:ln>
                <a:solidFill>
                  <a:prstClr val="black"/>
                </a:solidFill>
                <a:effectLst/>
                <a:uLnTx/>
                <a:uFillTx/>
                <a:latin typeface="Calibri"/>
                <a:ea typeface="+mn-ea"/>
                <a:cs typeface="+mn-cs"/>
              </a:rPr>
              <a:t>Output: </a:t>
            </a:r>
            <a:r>
              <a:rPr kumimoji="0" lang="it-IT" sz="1800" b="0" i="0" u="none" strike="noStrike" kern="1200" cap="none" spc="0" normalizeH="0" baseline="0" noProof="0">
                <a:ln>
                  <a:noFill/>
                </a:ln>
                <a:solidFill>
                  <a:prstClr val="black"/>
                </a:solidFill>
                <a:effectLst/>
                <a:uLnTx/>
                <a:uFillTx/>
                <a:latin typeface="Calibri"/>
                <a:ea typeface="+mn-ea"/>
                <a:cs typeface="+mn-cs"/>
              </a:rPr>
              <a:t>User can make request to be forwarded to the components into the back-end</a:t>
            </a:r>
            <a:endParaRPr kumimoji="0" lang="en-GB" sz="1800" b="1"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190511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86835" y="32810"/>
            <a:ext cx="6413610" cy="725349"/>
          </a:xfrm>
        </p:spPr>
        <p:txBody>
          <a:bodyPr>
            <a:normAutofit/>
          </a:bodyPr>
          <a:lstStyle/>
          <a:p>
            <a:r>
              <a:rPr lang="en-US"/>
              <a:t>Smarthome Manager</a:t>
            </a:r>
            <a:endParaRPr lang="en-US" dirty="0"/>
          </a:p>
        </p:txBody>
      </p:sp>
      <p:pic>
        <p:nvPicPr>
          <p:cNvPr id="6" name="Segnaposto contenuto 5">
            <a:extLst>
              <a:ext uri="{FF2B5EF4-FFF2-40B4-BE49-F238E27FC236}">
                <a16:creationId xmlns:a16="http://schemas.microsoft.com/office/drawing/2014/main" id="{7451DDBE-5C0F-4CF0-A887-8A4D09FAF6C3}"/>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p:blipFill>
        <p:spPr>
          <a:xfrm>
            <a:off x="2281425" y="1044700"/>
            <a:ext cx="4428445" cy="3680957"/>
          </a:xfrm>
        </p:spPr>
      </p:pic>
      <p:sp>
        <p:nvSpPr>
          <p:cNvPr id="3" name="CasellaDiTesto 2">
            <a:extLst>
              <a:ext uri="{FF2B5EF4-FFF2-40B4-BE49-F238E27FC236}">
                <a16:creationId xmlns:a16="http://schemas.microsoft.com/office/drawing/2014/main" id="{82CF7547-F3AA-4101-8E1A-02517529645B}"/>
              </a:ext>
            </a:extLst>
          </p:cNvPr>
          <p:cNvSpPr txBox="1"/>
          <p:nvPr/>
        </p:nvSpPr>
        <p:spPr>
          <a:xfrm>
            <a:off x="6709870" y="1197405"/>
            <a:ext cx="2290575" cy="3539430"/>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The smarthome manager is the business logic of the application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it-IT" sz="16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It has a list of references to the devices for access optimization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it-IT" sz="16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Each operation will be validated and applied by the smarthome logic</a:t>
            </a:r>
            <a:endParaRPr kumimoji="0" lang="en-GB" sz="16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658562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4DE1889-3EE5-4E50-A23A-5933D6CEB3D8}"/>
              </a:ext>
            </a:extLst>
          </p:cNvPr>
          <p:cNvSpPr>
            <a:spLocks noGrp="1"/>
          </p:cNvSpPr>
          <p:nvPr>
            <p:ph type="title"/>
          </p:nvPr>
        </p:nvSpPr>
        <p:spPr/>
        <p:txBody>
          <a:bodyPr/>
          <a:lstStyle/>
          <a:p>
            <a:r>
              <a:rPr lang="it-IT"/>
              <a:t>Internal Communications</a:t>
            </a:r>
            <a:endParaRPr lang="en-GB"/>
          </a:p>
        </p:txBody>
      </p:sp>
      <p:pic>
        <p:nvPicPr>
          <p:cNvPr id="8" name="Segnaposto contenuto 7">
            <a:extLst>
              <a:ext uri="{FF2B5EF4-FFF2-40B4-BE49-F238E27FC236}">
                <a16:creationId xmlns:a16="http://schemas.microsoft.com/office/drawing/2014/main" id="{67F0651F-B262-427E-86B7-8A24EE23A707}"/>
              </a:ext>
            </a:extLst>
          </p:cNvPr>
          <p:cNvPicPr>
            <a:picLocks noGrp="1" noChangeAspect="1"/>
          </p:cNvPicPr>
          <p:nvPr>
            <p:ph sz="quarter" idx="4"/>
          </p:nvPr>
        </p:nvPicPr>
        <p:blipFill>
          <a:blip r:embed="rId2" cstate="print">
            <a:extLst>
              <a:ext uri="{28A0092B-C50C-407E-A947-70E740481C1C}">
                <a14:useLocalDpi xmlns:a14="http://schemas.microsoft.com/office/drawing/2010/main" val="0"/>
              </a:ext>
            </a:extLst>
          </a:blip>
          <a:stretch>
            <a:fillRect/>
          </a:stretch>
        </p:blipFill>
        <p:spPr>
          <a:xfrm>
            <a:off x="3849696" y="1665503"/>
            <a:ext cx="4312489" cy="3196821"/>
          </a:xfrm>
        </p:spPr>
      </p:pic>
      <p:sp>
        <p:nvSpPr>
          <p:cNvPr id="10" name="CasellaDiTesto 9">
            <a:extLst>
              <a:ext uri="{FF2B5EF4-FFF2-40B4-BE49-F238E27FC236}">
                <a16:creationId xmlns:a16="http://schemas.microsoft.com/office/drawing/2014/main" id="{246BDF5A-6311-493E-88A2-C60F553A9D6C}"/>
              </a:ext>
            </a:extLst>
          </p:cNvPr>
          <p:cNvSpPr txBox="1"/>
          <p:nvPr/>
        </p:nvSpPr>
        <p:spPr>
          <a:xfrm>
            <a:off x="448965" y="1665503"/>
            <a:ext cx="3054100" cy="3139321"/>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0" i="0" u="none" strike="noStrike" kern="1200" cap="none" spc="0" normalizeH="0" baseline="0" noProof="0">
                <a:ln>
                  <a:noFill/>
                </a:ln>
                <a:solidFill>
                  <a:prstClr val="black"/>
                </a:solidFill>
                <a:effectLst/>
                <a:uLnTx/>
                <a:uFillTx/>
                <a:latin typeface="Calibri"/>
                <a:ea typeface="+mn-ea"/>
                <a:cs typeface="+mn-cs"/>
              </a:rPr>
              <a:t>Communications based on rabbitMQ Topic Exchange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it-IT" sz="18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0" i="0" u="none" strike="noStrike" kern="1200" cap="none" spc="0" normalizeH="0" baseline="0" noProof="0">
                <a:ln>
                  <a:noFill/>
                </a:ln>
                <a:solidFill>
                  <a:prstClr val="black"/>
                </a:solidFill>
                <a:effectLst/>
                <a:uLnTx/>
                <a:uFillTx/>
                <a:latin typeface="Calibri"/>
                <a:ea typeface="+mn-ea"/>
                <a:cs typeface="+mn-cs"/>
              </a:rPr>
              <a:t>Each components associated with a user will set as topic the user’s email</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it-IT" sz="18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0" i="0" u="none" strike="noStrike" kern="1200" cap="none" spc="0" normalizeH="0" baseline="0" noProof="0">
                <a:ln>
                  <a:noFill/>
                </a:ln>
                <a:solidFill>
                  <a:prstClr val="black"/>
                </a:solidFill>
                <a:effectLst/>
                <a:uLnTx/>
                <a:uFillTx/>
                <a:latin typeface="Calibri"/>
                <a:ea typeface="+mn-ea"/>
                <a:cs typeface="+mn-cs"/>
              </a:rPr>
              <a:t>Each message sent will use as topic a user’s email to reach only the involved components</a:t>
            </a:r>
            <a:endParaRPr kumimoji="0" lang="en-GB" sz="18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289846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4DE1889-3EE5-4E50-A23A-5933D6CEB3D8}"/>
              </a:ext>
            </a:extLst>
          </p:cNvPr>
          <p:cNvSpPr>
            <a:spLocks noGrp="1"/>
          </p:cNvSpPr>
          <p:nvPr>
            <p:ph type="title"/>
          </p:nvPr>
        </p:nvSpPr>
        <p:spPr>
          <a:xfrm>
            <a:off x="448965" y="739290"/>
            <a:ext cx="8246070" cy="763525"/>
          </a:xfrm>
        </p:spPr>
        <p:txBody>
          <a:bodyPr/>
          <a:lstStyle/>
          <a:p>
            <a:r>
              <a:rPr lang="it-IT"/>
              <a:t>Database Management</a:t>
            </a:r>
            <a:endParaRPr lang="en-GB"/>
          </a:p>
        </p:txBody>
      </p:sp>
      <p:pic>
        <p:nvPicPr>
          <p:cNvPr id="8" name="Segnaposto contenuto 7">
            <a:extLst>
              <a:ext uri="{FF2B5EF4-FFF2-40B4-BE49-F238E27FC236}">
                <a16:creationId xmlns:a16="http://schemas.microsoft.com/office/drawing/2014/main" id="{67F0651F-B262-427E-86B7-8A24EE23A707}"/>
              </a:ext>
            </a:extLst>
          </p:cNvPr>
          <p:cNvPicPr>
            <a:picLocks noGrp="1" noChangeAspect="1"/>
          </p:cNvPicPr>
          <p:nvPr>
            <p:ph sz="quarter" idx="4"/>
          </p:nvPr>
        </p:nvPicPr>
        <p:blipFill>
          <a:blip r:embed="rId2" cstate="print">
            <a:extLst>
              <a:ext uri="{28A0092B-C50C-407E-A947-70E740481C1C}">
                <a14:useLocalDpi xmlns:a14="http://schemas.microsoft.com/office/drawing/2010/main" val="0"/>
              </a:ext>
            </a:extLst>
          </a:blip>
          <a:srcRect/>
          <a:stretch/>
        </p:blipFill>
        <p:spPr>
          <a:xfrm>
            <a:off x="4877410" y="1345216"/>
            <a:ext cx="3801455" cy="3526204"/>
          </a:xfrm>
        </p:spPr>
      </p:pic>
      <p:sp>
        <p:nvSpPr>
          <p:cNvPr id="10" name="CasellaDiTesto 9">
            <a:extLst>
              <a:ext uri="{FF2B5EF4-FFF2-40B4-BE49-F238E27FC236}">
                <a16:creationId xmlns:a16="http://schemas.microsoft.com/office/drawing/2014/main" id="{246BDF5A-6311-493E-88A2-C60F553A9D6C}"/>
              </a:ext>
            </a:extLst>
          </p:cNvPr>
          <p:cNvSpPr txBox="1"/>
          <p:nvPr/>
        </p:nvSpPr>
        <p:spPr>
          <a:xfrm>
            <a:off x="754375" y="1960930"/>
            <a:ext cx="3512215" cy="2585323"/>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0" i="0" u="none" strike="noStrike" kern="1200" cap="none" spc="0" normalizeH="0" baseline="0" noProof="0">
                <a:ln>
                  <a:noFill/>
                </a:ln>
                <a:solidFill>
                  <a:prstClr val="black"/>
                </a:solidFill>
                <a:effectLst/>
                <a:uLnTx/>
                <a:uFillTx/>
                <a:latin typeface="Calibri"/>
                <a:ea typeface="+mn-ea"/>
                <a:cs typeface="+mn-cs"/>
              </a:rPr>
              <a:t>The databse exports two interfaces for basic database operations and generations of unique IDs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it-IT" sz="18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0" i="0" u="none" strike="noStrike" kern="1200" cap="none" spc="0" normalizeH="0" baseline="0" noProof="0">
                <a:ln>
                  <a:noFill/>
                </a:ln>
                <a:solidFill>
                  <a:prstClr val="black"/>
                </a:solidFill>
                <a:effectLst/>
                <a:uLnTx/>
                <a:uFillTx/>
                <a:latin typeface="Calibri"/>
                <a:ea typeface="+mn-ea"/>
                <a:cs typeface="+mn-cs"/>
              </a:rPr>
              <a:t>The database is connected with a rabbitMQ receiver intance for giving persistance to each smarthome and device update</a:t>
            </a:r>
          </a:p>
        </p:txBody>
      </p:sp>
    </p:spTree>
    <p:extLst>
      <p:ext uri="{BB962C8B-B14F-4D97-AF65-F5344CB8AC3E}">
        <p14:creationId xmlns:p14="http://schemas.microsoft.com/office/powerpoint/2010/main" val="29882520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51755" y="21747"/>
            <a:ext cx="6108200" cy="725349"/>
          </a:xfrm>
        </p:spPr>
        <p:txBody>
          <a:bodyPr>
            <a:normAutofit/>
          </a:bodyPr>
          <a:lstStyle/>
          <a:p>
            <a:r>
              <a:rPr lang="en-US"/>
              <a:t>Request Flow</a:t>
            </a:r>
            <a:endParaRPr lang="en-US" dirty="0"/>
          </a:p>
        </p:txBody>
      </p:sp>
      <p:pic>
        <p:nvPicPr>
          <p:cNvPr id="7" name="Segnaposto contenuto 6">
            <a:extLst>
              <a:ext uri="{FF2B5EF4-FFF2-40B4-BE49-F238E27FC236}">
                <a16:creationId xmlns:a16="http://schemas.microsoft.com/office/drawing/2014/main" id="{3628BA03-033C-45ED-8589-F002FC75B9EF}"/>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p:blipFill>
        <p:spPr>
          <a:xfrm>
            <a:off x="2739540" y="65611"/>
            <a:ext cx="3323880" cy="4949419"/>
          </a:xfrm>
        </p:spPr>
      </p:pic>
      <p:sp>
        <p:nvSpPr>
          <p:cNvPr id="8" name="CasellaDiTesto 7">
            <a:extLst>
              <a:ext uri="{FF2B5EF4-FFF2-40B4-BE49-F238E27FC236}">
                <a16:creationId xmlns:a16="http://schemas.microsoft.com/office/drawing/2014/main" id="{283278E5-6E69-4B75-B5CB-AA4546D24318}"/>
              </a:ext>
            </a:extLst>
          </p:cNvPr>
          <p:cNvSpPr txBox="1"/>
          <p:nvPr/>
        </p:nvSpPr>
        <p:spPr>
          <a:xfrm>
            <a:off x="6170339" y="1350110"/>
            <a:ext cx="3044950" cy="3293209"/>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We have removed coordination by splitting the data management in parallel and indipendent tasks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t-IT" sz="16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The only elements which have to deal with coordination problem is the SmarthomeManager</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it-IT" sz="16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Smarthome realized to manage requests with idempotency</a:t>
            </a:r>
            <a:endParaRPr kumimoji="0" lang="en-GB" sz="16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016338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FC81FE03-2656-426E-B79C-EC0535A63F36}"/>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0" y="937"/>
            <a:ext cx="9144000" cy="5141626"/>
          </a:xfrm>
          <a:prstGeom prst="rect">
            <a:avLst/>
          </a:prstGeom>
        </p:spPr>
      </p:pic>
      <p:sp>
        <p:nvSpPr>
          <p:cNvPr id="15" name="Title 1">
            <a:extLst>
              <a:ext uri="{FF2B5EF4-FFF2-40B4-BE49-F238E27FC236}">
                <a16:creationId xmlns:a16="http://schemas.microsoft.com/office/drawing/2014/main" id="{C6F0439F-4D99-4AB6-8176-E837BC49830E}"/>
              </a:ext>
            </a:extLst>
          </p:cNvPr>
          <p:cNvSpPr txBox="1">
            <a:spLocks/>
          </p:cNvSpPr>
          <p:nvPr/>
        </p:nvSpPr>
        <p:spPr>
          <a:xfrm>
            <a:off x="296260" y="3640685"/>
            <a:ext cx="6413610" cy="610820"/>
          </a:xfrm>
          <a:prstGeom prst="rect">
            <a:avLst/>
          </a:prstGeom>
          <a:noFill/>
          <a:effectLst>
            <a:outerShdw blurRad="50800" dist="38100" dir="2700000" algn="tl" rotWithShape="0">
              <a:prstClr val="black">
                <a:alpha val="40000"/>
              </a:prstClr>
            </a:outerShdw>
          </a:effectLst>
        </p:spPr>
        <p:txBody>
          <a:bodyPr vert="horz" lIns="91440" tIns="45720" rIns="91440" bIns="45720" rtlCol="0" anchor="ctr">
            <a:noAutofit/>
          </a:bodyPr>
          <a:lstStyle>
            <a:lvl1pPr algn="r" defTabSz="914400" rtl="0" eaLnBrk="1" latinLnBrk="0" hangingPunct="1">
              <a:spcBef>
                <a:spcPct val="0"/>
              </a:spcBef>
              <a:buNone/>
              <a:defRPr sz="3600" kern="1200">
                <a:solidFill>
                  <a:srgbClr val="7030A0"/>
                </a:solidFill>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4800" b="0" i="0" u="none" strike="noStrike" kern="1200" cap="none" spc="0" normalizeH="0" baseline="0" noProof="0" dirty="0">
                <a:ln>
                  <a:noFill/>
                </a:ln>
                <a:solidFill>
                  <a:srgbClr val="7030A0"/>
                </a:solidFill>
                <a:effectLst/>
                <a:uLnTx/>
                <a:uFillTx/>
                <a:latin typeface="Calibri"/>
                <a:ea typeface="+mj-ea"/>
                <a:cs typeface="+mj-cs"/>
              </a:rPr>
              <a:t>JANET Home Simulator</a:t>
            </a:r>
          </a:p>
        </p:txBody>
      </p:sp>
      <p:sp>
        <p:nvSpPr>
          <p:cNvPr id="16" name="Subtitle 2">
            <a:extLst>
              <a:ext uri="{FF2B5EF4-FFF2-40B4-BE49-F238E27FC236}">
                <a16:creationId xmlns:a16="http://schemas.microsoft.com/office/drawing/2014/main" id="{710DC4B5-9A7A-4705-92EE-EFCDBDC131B9}"/>
              </a:ext>
            </a:extLst>
          </p:cNvPr>
          <p:cNvSpPr>
            <a:spLocks noGrp="1"/>
          </p:cNvSpPr>
          <p:nvPr>
            <p:ph type="subTitle" idx="1"/>
          </p:nvPr>
        </p:nvSpPr>
        <p:spPr>
          <a:xfrm>
            <a:off x="321606" y="4251505"/>
            <a:ext cx="6999083" cy="763525"/>
          </a:xfrm>
        </p:spPr>
        <p:txBody>
          <a:bodyPr>
            <a:normAutofit/>
          </a:bodyPr>
          <a:lstStyle/>
          <a:p>
            <a:pPr algn="l"/>
            <a:r>
              <a:rPr lang="en-US" sz="2800" dirty="0"/>
              <a:t>An Erlang smart environments simulator</a:t>
            </a:r>
          </a:p>
        </p:txBody>
      </p:sp>
      <p:pic>
        <p:nvPicPr>
          <p:cNvPr id="20" name="Immagine 19">
            <a:extLst>
              <a:ext uri="{FF2B5EF4-FFF2-40B4-BE49-F238E27FC236}">
                <a16:creationId xmlns:a16="http://schemas.microsoft.com/office/drawing/2014/main" id="{60495DC0-04A7-4EF8-ACCB-68591A72E38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962080" y="2005793"/>
            <a:ext cx="1307405" cy="1131914"/>
          </a:xfrm>
          <a:prstGeom prst="rect">
            <a:avLst/>
          </a:prstGeom>
        </p:spPr>
      </p:pic>
    </p:spTree>
    <p:extLst>
      <p:ext uri="{BB962C8B-B14F-4D97-AF65-F5344CB8AC3E}">
        <p14:creationId xmlns:p14="http://schemas.microsoft.com/office/powerpoint/2010/main" val="1487813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50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750"/>
                                        <p:tgtEl>
                                          <p:spTgt spid="15"/>
                                        </p:tgtEl>
                                      </p:cBhvr>
                                    </p:animEffect>
                                    <p:anim calcmode="lin" valueType="num">
                                      <p:cBhvr>
                                        <p:cTn id="14" dur="750" fill="hold"/>
                                        <p:tgtEl>
                                          <p:spTgt spid="15"/>
                                        </p:tgtEl>
                                        <p:attrNameLst>
                                          <p:attrName>ppt_x</p:attrName>
                                        </p:attrNameLst>
                                      </p:cBhvr>
                                      <p:tavLst>
                                        <p:tav tm="0">
                                          <p:val>
                                            <p:strVal val="#ppt_x"/>
                                          </p:val>
                                        </p:tav>
                                        <p:tav tm="100000">
                                          <p:val>
                                            <p:strVal val="#ppt_x"/>
                                          </p:val>
                                        </p:tav>
                                      </p:tavLst>
                                    </p:anim>
                                    <p:anim calcmode="lin" valueType="num">
                                      <p:cBhvr>
                                        <p:cTn id="15" dur="750" fill="hold"/>
                                        <p:tgtEl>
                                          <p:spTgt spid="15"/>
                                        </p:tgtEl>
                                        <p:attrNameLst>
                                          <p:attrName>ppt_y</p:attrName>
                                        </p:attrNameLst>
                                      </p:cBhvr>
                                      <p:tavLst>
                                        <p:tav tm="0">
                                          <p:val>
                                            <p:strVal val="#ppt_y+.1"/>
                                          </p:val>
                                        </p:tav>
                                        <p:tav tm="100000">
                                          <p:val>
                                            <p:strVal val="#ppt_y"/>
                                          </p:val>
                                        </p:tav>
                                      </p:tavLst>
                                    </p:anim>
                                  </p:childTnLst>
                                </p:cTn>
                              </p:par>
                            </p:childTnLst>
                          </p:cTn>
                        </p:par>
                        <p:par>
                          <p:cTn id="16" fill="hold">
                            <p:stCondLst>
                              <p:cond delay="2250"/>
                            </p:stCondLst>
                            <p:childTnLst>
                              <p:par>
                                <p:cTn id="17" presetID="14" presetClass="entr" presetSubtype="10" fill="hold" grpId="0" nodeType="afterEffect">
                                  <p:stCondLst>
                                    <p:cond delay="1000"/>
                                  </p:stCondLst>
                                  <p:childTnLst>
                                    <p:set>
                                      <p:cBhvr>
                                        <p:cTn id="18" dur="1" fill="hold">
                                          <p:stCondLst>
                                            <p:cond delay="0"/>
                                          </p:stCondLst>
                                        </p:cTn>
                                        <p:tgtEl>
                                          <p:spTgt spid="16">
                                            <p:txEl>
                                              <p:pRg st="0" end="0"/>
                                            </p:txEl>
                                          </p:spTgt>
                                        </p:tgtEl>
                                        <p:attrNameLst>
                                          <p:attrName>style.visibility</p:attrName>
                                        </p:attrNameLst>
                                      </p:cBhvr>
                                      <p:to>
                                        <p:strVal val="visible"/>
                                      </p:to>
                                    </p:set>
                                    <p:animEffect transition="in" filter="randombar(horizontal)">
                                      <p:cBhvr>
                                        <p:cTn id="19" dur="500"/>
                                        <p:tgtEl>
                                          <p:spTgt spid="16">
                                            <p:txEl>
                                              <p:pRg st="0" end="0"/>
                                            </p:txEl>
                                          </p:spTgt>
                                        </p:tgtEl>
                                      </p:cBhvr>
                                    </p:animEffect>
                                  </p:childTnLst>
                                </p:cTn>
                              </p:par>
                            </p:childTnLst>
                          </p:cTn>
                        </p:par>
                        <p:par>
                          <p:cTn id="20" fill="hold">
                            <p:stCondLst>
                              <p:cond delay="3750"/>
                            </p:stCondLst>
                            <p:childTnLst>
                              <p:par>
                                <p:cTn id="21" presetID="31" presetClass="entr" presetSubtype="0" fill="hold" nodeType="afterEffect">
                                  <p:stCondLst>
                                    <p:cond delay="1250"/>
                                  </p:stCondLst>
                                  <p:childTnLst>
                                    <p:set>
                                      <p:cBhvr>
                                        <p:cTn id="22" dur="1" fill="hold">
                                          <p:stCondLst>
                                            <p:cond delay="0"/>
                                          </p:stCondLst>
                                        </p:cTn>
                                        <p:tgtEl>
                                          <p:spTgt spid="20"/>
                                        </p:tgtEl>
                                        <p:attrNameLst>
                                          <p:attrName>style.visibility</p:attrName>
                                        </p:attrNameLst>
                                      </p:cBhvr>
                                      <p:to>
                                        <p:strVal val="visible"/>
                                      </p:to>
                                    </p:set>
                                    <p:anim calcmode="lin" valueType="num">
                                      <p:cBhvr>
                                        <p:cTn id="23" dur="750" fill="hold"/>
                                        <p:tgtEl>
                                          <p:spTgt spid="20"/>
                                        </p:tgtEl>
                                        <p:attrNameLst>
                                          <p:attrName>ppt_w</p:attrName>
                                        </p:attrNameLst>
                                      </p:cBhvr>
                                      <p:tavLst>
                                        <p:tav tm="0">
                                          <p:val>
                                            <p:fltVal val="0"/>
                                          </p:val>
                                        </p:tav>
                                        <p:tav tm="100000">
                                          <p:val>
                                            <p:strVal val="#ppt_w"/>
                                          </p:val>
                                        </p:tav>
                                      </p:tavLst>
                                    </p:anim>
                                    <p:anim calcmode="lin" valueType="num">
                                      <p:cBhvr>
                                        <p:cTn id="24" dur="750" fill="hold"/>
                                        <p:tgtEl>
                                          <p:spTgt spid="20"/>
                                        </p:tgtEl>
                                        <p:attrNameLst>
                                          <p:attrName>ppt_h</p:attrName>
                                        </p:attrNameLst>
                                      </p:cBhvr>
                                      <p:tavLst>
                                        <p:tav tm="0">
                                          <p:val>
                                            <p:fltVal val="0"/>
                                          </p:val>
                                        </p:tav>
                                        <p:tav tm="100000">
                                          <p:val>
                                            <p:strVal val="#ppt_h"/>
                                          </p:val>
                                        </p:tav>
                                      </p:tavLst>
                                    </p:anim>
                                    <p:anim calcmode="lin" valueType="num">
                                      <p:cBhvr>
                                        <p:cTn id="25" dur="750" fill="hold"/>
                                        <p:tgtEl>
                                          <p:spTgt spid="20"/>
                                        </p:tgtEl>
                                        <p:attrNameLst>
                                          <p:attrName>style.rotation</p:attrName>
                                        </p:attrNameLst>
                                      </p:cBhvr>
                                      <p:tavLst>
                                        <p:tav tm="0">
                                          <p:val>
                                            <p:fltVal val="90"/>
                                          </p:val>
                                        </p:tav>
                                        <p:tav tm="100000">
                                          <p:val>
                                            <p:fltVal val="0"/>
                                          </p:val>
                                        </p:tav>
                                      </p:tavLst>
                                    </p:anim>
                                    <p:animEffect transition="in" filter="fade">
                                      <p:cBhvr>
                                        <p:cTn id="26" dur="75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822190" y="72000"/>
            <a:ext cx="6108200" cy="725349"/>
          </a:xfrm>
        </p:spPr>
        <p:txBody>
          <a:bodyPr>
            <a:normAutofit/>
          </a:bodyPr>
          <a:lstStyle/>
          <a:p>
            <a:r>
              <a:rPr lang="en-US" dirty="0"/>
              <a:t>Simulator Components</a:t>
            </a:r>
          </a:p>
        </p:txBody>
      </p:sp>
      <p:sp>
        <p:nvSpPr>
          <p:cNvPr id="12" name="Content Placeholder 4">
            <a:extLst>
              <a:ext uri="{FF2B5EF4-FFF2-40B4-BE49-F238E27FC236}">
                <a16:creationId xmlns:a16="http://schemas.microsoft.com/office/drawing/2014/main" id="{042D64F0-A1F7-4636-96D9-3605CC178F08}"/>
              </a:ext>
            </a:extLst>
          </p:cNvPr>
          <p:cNvSpPr txBox="1">
            <a:spLocks/>
          </p:cNvSpPr>
          <p:nvPr/>
        </p:nvSpPr>
        <p:spPr>
          <a:xfrm>
            <a:off x="2937880" y="3023353"/>
            <a:ext cx="6108200" cy="2246147"/>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00206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Mnesia – Built-in DBMS</a:t>
            </a:r>
          </a:p>
          <a:p>
            <a:r>
              <a:rPr lang="en-US" sz="2000" dirty="0"/>
              <a:t>Cowboy – HTTP server</a:t>
            </a:r>
          </a:p>
          <a:p>
            <a:r>
              <a:rPr lang="en-US" sz="2000" dirty="0"/>
              <a:t>Ranch – TCP socket acceptor</a:t>
            </a:r>
          </a:p>
          <a:p>
            <a:r>
              <a:rPr lang="en-US" sz="2000" dirty="0"/>
              <a:t>Cowlib – Support library application</a:t>
            </a:r>
          </a:p>
          <a:p>
            <a:r>
              <a:rPr lang="en-US" sz="2000" dirty="0"/>
              <a:t>JSONE – Erlang</a:t>
            </a:r>
            <a:r>
              <a:rPr lang="it-IT" sz="1400" b="0" i="0" dirty="0">
                <a:solidFill>
                  <a:srgbClr val="000000"/>
                </a:solidFill>
                <a:effectLst/>
                <a:latin typeface="Segoe UI Symbol" panose="020B0502040204020203" pitchFamily="34" charset="0"/>
              </a:rPr>
              <a:t> </a:t>
            </a:r>
            <a:r>
              <a:rPr lang="it-IT" sz="2000" b="0" i="0" dirty="0">
                <a:solidFill>
                  <a:srgbClr val="000000"/>
                </a:solidFill>
                <a:effectLst/>
                <a:latin typeface="Segoe UI Symbol" panose="020B0502040204020203" pitchFamily="34" charset="0"/>
              </a:rPr>
              <a:t>↔</a:t>
            </a:r>
            <a:r>
              <a:rPr lang="it-IT" sz="1400" b="0" i="0" dirty="0">
                <a:solidFill>
                  <a:srgbClr val="000000"/>
                </a:solidFill>
                <a:effectLst/>
                <a:latin typeface="Segoe UI Symbol" panose="020B0502040204020203" pitchFamily="34" charset="0"/>
              </a:rPr>
              <a:t> </a:t>
            </a:r>
            <a:r>
              <a:rPr lang="en-US" sz="2000" dirty="0"/>
              <a:t>JSON marshalling/unmarshalling</a:t>
            </a:r>
          </a:p>
        </p:txBody>
      </p:sp>
      <p:sp>
        <p:nvSpPr>
          <p:cNvPr id="13" name="Title 3">
            <a:extLst>
              <a:ext uri="{FF2B5EF4-FFF2-40B4-BE49-F238E27FC236}">
                <a16:creationId xmlns:a16="http://schemas.microsoft.com/office/drawing/2014/main" id="{0AC693B2-11EB-427B-8FD8-54E7F3A78AED}"/>
              </a:ext>
            </a:extLst>
          </p:cNvPr>
          <p:cNvSpPr txBox="1">
            <a:spLocks/>
          </p:cNvSpPr>
          <p:nvPr/>
        </p:nvSpPr>
        <p:spPr>
          <a:xfrm>
            <a:off x="2830810" y="2448000"/>
            <a:ext cx="6108200" cy="725349"/>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r>
              <a:rPr lang="en-US" sz="2600" dirty="0"/>
              <a:t>Middleware Components</a:t>
            </a:r>
          </a:p>
        </p:txBody>
      </p:sp>
      <p:sp>
        <p:nvSpPr>
          <p:cNvPr id="6" name="Title 3">
            <a:extLst>
              <a:ext uri="{FF2B5EF4-FFF2-40B4-BE49-F238E27FC236}">
                <a16:creationId xmlns:a16="http://schemas.microsoft.com/office/drawing/2014/main" id="{BB239A27-5AF4-48EB-8A17-44630CB8EFEE}"/>
              </a:ext>
            </a:extLst>
          </p:cNvPr>
          <p:cNvSpPr txBox="1">
            <a:spLocks/>
          </p:cNvSpPr>
          <p:nvPr/>
        </p:nvSpPr>
        <p:spPr>
          <a:xfrm>
            <a:off x="2830810" y="756000"/>
            <a:ext cx="6108200" cy="725349"/>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r>
              <a:rPr lang="en-US" sz="2600" dirty="0"/>
              <a:t>OTP Applications / Nodes</a:t>
            </a:r>
          </a:p>
        </p:txBody>
      </p:sp>
      <p:sp>
        <p:nvSpPr>
          <p:cNvPr id="17" name="Content Placeholder 4">
            <a:extLst>
              <a:ext uri="{FF2B5EF4-FFF2-40B4-BE49-F238E27FC236}">
                <a16:creationId xmlns:a16="http://schemas.microsoft.com/office/drawing/2014/main" id="{612C9683-C3C5-4536-B069-E9781BD02A52}"/>
              </a:ext>
            </a:extLst>
          </p:cNvPr>
          <p:cNvSpPr txBox="1">
            <a:spLocks/>
          </p:cNvSpPr>
          <p:nvPr/>
        </p:nvSpPr>
        <p:spPr>
          <a:xfrm>
            <a:off x="2937880" y="1316534"/>
            <a:ext cx="6108200" cy="2246147"/>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00206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b="1" dirty="0"/>
              <a:t>JANET Device </a:t>
            </a:r>
            <a:r>
              <a:rPr lang="en-US" sz="2000" dirty="0"/>
              <a:t>– smart device</a:t>
            </a:r>
          </a:p>
          <a:p>
            <a:r>
              <a:rPr lang="en-US" sz="2000" b="1" dirty="0"/>
              <a:t>JANET Controller </a:t>
            </a:r>
            <a:r>
              <a:rPr lang="en-US" sz="2000" dirty="0"/>
              <a:t>– location controller</a:t>
            </a:r>
          </a:p>
          <a:p>
            <a:r>
              <a:rPr lang="en-US" sz="2000" b="1" dirty="0"/>
              <a:t>JANET Simulator </a:t>
            </a:r>
            <a:r>
              <a:rPr lang="en-US" sz="2000" dirty="0"/>
              <a:t>– simulation manager</a:t>
            </a:r>
          </a:p>
        </p:txBody>
      </p:sp>
      <p:pic>
        <p:nvPicPr>
          <p:cNvPr id="9" name="Immagine 8">
            <a:extLst>
              <a:ext uri="{FF2B5EF4-FFF2-40B4-BE49-F238E27FC236}">
                <a16:creationId xmlns:a16="http://schemas.microsoft.com/office/drawing/2014/main" id="{3D5EF1AC-BD0E-4C91-9D92-B1DD1210ED59}"/>
              </a:ext>
            </a:extLst>
          </p:cNvPr>
          <p:cNvPicPr>
            <a:picLocks noChangeAspect="1"/>
          </p:cNvPicPr>
          <p:nvPr/>
        </p:nvPicPr>
        <p:blipFill>
          <a:blip r:embed="rId2">
            <a:extLst>
              <a:ext uri="{BEBA8EAE-BF5A-486C-A8C5-ECC9F3942E4B}">
                <a14:imgProps xmlns:a14="http://schemas.microsoft.com/office/drawing/2010/main">
                  <a14:imgLayer r:embed="rId3">
                    <a14:imgEffect>
                      <a14:saturation sat="70000"/>
                    </a14:imgEffect>
                  </a14:imgLayer>
                </a14:imgProps>
              </a:ext>
            </a:extLst>
          </a:blip>
          <a:stretch>
            <a:fillRect/>
          </a:stretch>
        </p:blipFill>
        <p:spPr>
          <a:xfrm>
            <a:off x="7626100" y="155458"/>
            <a:ext cx="1221640" cy="963216"/>
          </a:xfrm>
          <a:prstGeom prst="rect">
            <a:avLst/>
          </a:prstGeom>
        </p:spPr>
      </p:pic>
      <p:grpSp>
        <p:nvGrpSpPr>
          <p:cNvPr id="22" name="Gruppo 21">
            <a:extLst>
              <a:ext uri="{FF2B5EF4-FFF2-40B4-BE49-F238E27FC236}">
                <a16:creationId xmlns:a16="http://schemas.microsoft.com/office/drawing/2014/main" id="{650A64CF-C1F2-438A-85EE-693126BA7821}"/>
              </a:ext>
            </a:extLst>
          </p:cNvPr>
          <p:cNvGrpSpPr/>
          <p:nvPr/>
        </p:nvGrpSpPr>
        <p:grpSpPr>
          <a:xfrm>
            <a:off x="7473395" y="1309391"/>
            <a:ext cx="1697060" cy="786155"/>
            <a:chOff x="7473395" y="1309391"/>
            <a:chExt cx="1697060" cy="786155"/>
          </a:xfrm>
        </p:grpSpPr>
        <p:pic>
          <p:nvPicPr>
            <p:cNvPr id="20" name="Immagine 19">
              <a:extLst>
                <a:ext uri="{FF2B5EF4-FFF2-40B4-BE49-F238E27FC236}">
                  <a16:creationId xmlns:a16="http://schemas.microsoft.com/office/drawing/2014/main" id="{AF9F5930-8DAC-474A-92E6-C9253BE582F0}"/>
                </a:ext>
              </a:extLst>
            </p:cNvPr>
            <p:cNvPicPr>
              <a:picLocks noChangeAspect="1"/>
            </p:cNvPicPr>
            <p:nvPr/>
          </p:nvPicPr>
          <p:blipFill>
            <a:blip r:embed="rId4"/>
            <a:stretch>
              <a:fillRect/>
            </a:stretch>
          </p:blipFill>
          <p:spPr>
            <a:xfrm>
              <a:off x="7473395" y="1368000"/>
              <a:ext cx="102600" cy="684000"/>
            </a:xfrm>
            <a:prstGeom prst="rect">
              <a:avLst/>
            </a:prstGeom>
          </p:spPr>
        </p:pic>
        <p:sp>
          <p:nvSpPr>
            <p:cNvPr id="21" name="Subtitle 2">
              <a:extLst>
                <a:ext uri="{FF2B5EF4-FFF2-40B4-BE49-F238E27FC236}">
                  <a16:creationId xmlns:a16="http://schemas.microsoft.com/office/drawing/2014/main" id="{622012D0-DAF6-4FD5-88D2-7919580643F4}"/>
                </a:ext>
              </a:extLst>
            </p:cNvPr>
            <p:cNvSpPr txBox="1">
              <a:spLocks/>
            </p:cNvSpPr>
            <p:nvPr/>
          </p:nvSpPr>
          <p:spPr>
            <a:xfrm>
              <a:off x="7542000" y="1309391"/>
              <a:ext cx="1628455" cy="78615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00206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ts val="1400"/>
                </a:lnSpc>
                <a:buNone/>
              </a:pPr>
              <a:r>
                <a:rPr lang="en-US" sz="1400" dirty="0"/>
                <a:t>started/stopped dynamically by the simulator among any </a:t>
              </a:r>
              <a:r>
                <a:rPr lang="en-US" sz="1400" i="1" dirty="0"/>
                <a:t>nodes host</a:t>
              </a:r>
            </a:p>
          </p:txBody>
        </p:sp>
      </p:grpSp>
    </p:spTree>
    <p:extLst>
      <p:ext uri="{BB962C8B-B14F-4D97-AF65-F5344CB8AC3E}">
        <p14:creationId xmlns:p14="http://schemas.microsoft.com/office/powerpoint/2010/main" val="1903445898"/>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nodeType="afterEffect">
                                  <p:stCondLst>
                                    <p:cond delay="1000"/>
                                  </p:stCondLst>
                                  <p:childTnLst>
                                    <p:set>
                                      <p:cBhvr>
                                        <p:cTn id="12" dur="1" fill="hold">
                                          <p:stCondLst>
                                            <p:cond delay="0"/>
                                          </p:stCondLst>
                                        </p:cTn>
                                        <p:tgtEl>
                                          <p:spTgt spid="9"/>
                                        </p:tgtEl>
                                        <p:attrNameLst>
                                          <p:attrName>style.visibility</p:attrName>
                                        </p:attrNameLst>
                                      </p:cBhvr>
                                      <p:to>
                                        <p:strVal val="visible"/>
                                      </p:to>
                                    </p:set>
                                    <p:animEffect transition="in" filter="wipe(down)">
                                      <p:cBhvr>
                                        <p:cTn id="13" dur="750"/>
                                        <p:tgtEl>
                                          <p:spTgt spid="9"/>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anim calcmode="lin" valueType="num">
                                      <p:cBhvr>
                                        <p:cTn id="19" dur="500" fill="hold"/>
                                        <p:tgtEl>
                                          <p:spTgt spid="6"/>
                                        </p:tgtEl>
                                        <p:attrNameLst>
                                          <p:attrName>ppt_x</p:attrName>
                                        </p:attrNameLst>
                                      </p:cBhvr>
                                      <p:tavLst>
                                        <p:tav tm="0">
                                          <p:val>
                                            <p:strVal val="#ppt_x"/>
                                          </p:val>
                                        </p:tav>
                                        <p:tav tm="100000">
                                          <p:val>
                                            <p:strVal val="#ppt_x"/>
                                          </p:val>
                                        </p:tav>
                                      </p:tavLst>
                                    </p:anim>
                                    <p:anim calcmode="lin" valueType="num">
                                      <p:cBhvr>
                                        <p:cTn id="20" dur="5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17">
                                            <p:txEl>
                                              <p:pRg st="0" end="0"/>
                                            </p:txEl>
                                          </p:spTgt>
                                        </p:tgtEl>
                                        <p:attrNameLst>
                                          <p:attrName>style.visibility</p:attrName>
                                        </p:attrNameLst>
                                      </p:cBhvr>
                                      <p:to>
                                        <p:strVal val="visible"/>
                                      </p:to>
                                    </p:set>
                                    <p:animEffect transition="in" filter="randombar(horizontal)">
                                      <p:cBhvr>
                                        <p:cTn id="25" dur="500"/>
                                        <p:tgtEl>
                                          <p:spTgt spid="17">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17">
                                            <p:txEl>
                                              <p:pRg st="1" end="1"/>
                                            </p:txEl>
                                          </p:spTgt>
                                        </p:tgtEl>
                                        <p:attrNameLst>
                                          <p:attrName>style.visibility</p:attrName>
                                        </p:attrNameLst>
                                      </p:cBhvr>
                                      <p:to>
                                        <p:strVal val="visible"/>
                                      </p:to>
                                    </p:set>
                                    <p:animEffect transition="in" filter="randombar(horizontal)">
                                      <p:cBhvr>
                                        <p:cTn id="30" dur="500"/>
                                        <p:tgtEl>
                                          <p:spTgt spid="17">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10" fill="hold" grpId="0" nodeType="clickEffect">
                                  <p:stCondLst>
                                    <p:cond delay="0"/>
                                  </p:stCondLst>
                                  <p:childTnLst>
                                    <p:set>
                                      <p:cBhvr>
                                        <p:cTn id="34" dur="1" fill="hold">
                                          <p:stCondLst>
                                            <p:cond delay="0"/>
                                          </p:stCondLst>
                                        </p:cTn>
                                        <p:tgtEl>
                                          <p:spTgt spid="17">
                                            <p:txEl>
                                              <p:pRg st="2" end="2"/>
                                            </p:txEl>
                                          </p:spTgt>
                                        </p:tgtEl>
                                        <p:attrNameLst>
                                          <p:attrName>style.visibility</p:attrName>
                                        </p:attrNameLst>
                                      </p:cBhvr>
                                      <p:to>
                                        <p:strVal val="visible"/>
                                      </p:to>
                                    </p:set>
                                    <p:animEffect transition="in" filter="randombar(horizontal)">
                                      <p:cBhvr>
                                        <p:cTn id="35" dur="500"/>
                                        <p:tgtEl>
                                          <p:spTgt spid="17">
                                            <p:txEl>
                                              <p:pRg st="2" end="2"/>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2" presetClass="entr" presetSubtype="2" fill="hold" nodeType="clickEffect">
                                  <p:stCondLst>
                                    <p:cond delay="0"/>
                                  </p:stCondLst>
                                  <p:childTnLst>
                                    <p:set>
                                      <p:cBhvr>
                                        <p:cTn id="39" dur="1" fill="hold">
                                          <p:stCondLst>
                                            <p:cond delay="0"/>
                                          </p:stCondLst>
                                        </p:cTn>
                                        <p:tgtEl>
                                          <p:spTgt spid="22"/>
                                        </p:tgtEl>
                                        <p:attrNameLst>
                                          <p:attrName>style.visibility</p:attrName>
                                        </p:attrNameLst>
                                      </p:cBhvr>
                                      <p:to>
                                        <p:strVal val="visible"/>
                                      </p:to>
                                    </p:set>
                                    <p:anim calcmode="lin" valueType="num">
                                      <p:cBhvr additive="base">
                                        <p:cTn id="40" dur="500" fill="hold"/>
                                        <p:tgtEl>
                                          <p:spTgt spid="22"/>
                                        </p:tgtEl>
                                        <p:attrNameLst>
                                          <p:attrName>ppt_x</p:attrName>
                                        </p:attrNameLst>
                                      </p:cBhvr>
                                      <p:tavLst>
                                        <p:tav tm="0">
                                          <p:val>
                                            <p:strVal val="1+#ppt_w/2"/>
                                          </p:val>
                                        </p:tav>
                                        <p:tav tm="100000">
                                          <p:val>
                                            <p:strVal val="#ppt_x"/>
                                          </p:val>
                                        </p:tav>
                                      </p:tavLst>
                                    </p:anim>
                                    <p:anim calcmode="lin" valueType="num">
                                      <p:cBhvr additive="base">
                                        <p:cTn id="41" dur="500" fill="hold"/>
                                        <p:tgtEl>
                                          <p:spTgt spid="22"/>
                                        </p:tgtEl>
                                        <p:attrNameLst>
                                          <p:attrName>ppt_y</p:attrName>
                                        </p:attrNameLst>
                                      </p:cBhvr>
                                      <p:tavLst>
                                        <p:tav tm="0">
                                          <p:val>
                                            <p:strVal val="#ppt_y"/>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fade">
                                      <p:cBhvr>
                                        <p:cTn id="46" dur="500"/>
                                        <p:tgtEl>
                                          <p:spTgt spid="13"/>
                                        </p:tgtEl>
                                      </p:cBhvr>
                                    </p:animEffect>
                                    <p:anim calcmode="lin" valueType="num">
                                      <p:cBhvr>
                                        <p:cTn id="47" dur="500" fill="hold"/>
                                        <p:tgtEl>
                                          <p:spTgt spid="13"/>
                                        </p:tgtEl>
                                        <p:attrNameLst>
                                          <p:attrName>ppt_x</p:attrName>
                                        </p:attrNameLst>
                                      </p:cBhvr>
                                      <p:tavLst>
                                        <p:tav tm="0">
                                          <p:val>
                                            <p:strVal val="#ppt_x"/>
                                          </p:val>
                                        </p:tav>
                                        <p:tav tm="100000">
                                          <p:val>
                                            <p:strVal val="#ppt_x"/>
                                          </p:val>
                                        </p:tav>
                                      </p:tavLst>
                                    </p:anim>
                                    <p:anim calcmode="lin" valueType="num">
                                      <p:cBhvr>
                                        <p:cTn id="48" dur="5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14" presetClass="entr" presetSubtype="10" fill="hold" grpId="0" nodeType="clickEffect">
                                  <p:stCondLst>
                                    <p:cond delay="0"/>
                                  </p:stCondLst>
                                  <p:childTnLst>
                                    <p:set>
                                      <p:cBhvr>
                                        <p:cTn id="52" dur="1" fill="hold">
                                          <p:stCondLst>
                                            <p:cond delay="0"/>
                                          </p:stCondLst>
                                        </p:cTn>
                                        <p:tgtEl>
                                          <p:spTgt spid="12">
                                            <p:txEl>
                                              <p:pRg st="0" end="0"/>
                                            </p:txEl>
                                          </p:spTgt>
                                        </p:tgtEl>
                                        <p:attrNameLst>
                                          <p:attrName>style.visibility</p:attrName>
                                        </p:attrNameLst>
                                      </p:cBhvr>
                                      <p:to>
                                        <p:strVal val="visible"/>
                                      </p:to>
                                    </p:set>
                                    <p:animEffect transition="in" filter="randombar(horizontal)">
                                      <p:cBhvr>
                                        <p:cTn id="53" dur="500"/>
                                        <p:tgtEl>
                                          <p:spTgt spid="12">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4" presetClass="entr" presetSubtype="10" fill="hold" grpId="0" nodeType="clickEffect">
                                  <p:stCondLst>
                                    <p:cond delay="0"/>
                                  </p:stCondLst>
                                  <p:childTnLst>
                                    <p:set>
                                      <p:cBhvr>
                                        <p:cTn id="57" dur="1" fill="hold">
                                          <p:stCondLst>
                                            <p:cond delay="0"/>
                                          </p:stCondLst>
                                        </p:cTn>
                                        <p:tgtEl>
                                          <p:spTgt spid="12">
                                            <p:txEl>
                                              <p:pRg st="1" end="1"/>
                                            </p:txEl>
                                          </p:spTgt>
                                        </p:tgtEl>
                                        <p:attrNameLst>
                                          <p:attrName>style.visibility</p:attrName>
                                        </p:attrNameLst>
                                      </p:cBhvr>
                                      <p:to>
                                        <p:strVal val="visible"/>
                                      </p:to>
                                    </p:set>
                                    <p:animEffect transition="in" filter="randombar(horizontal)">
                                      <p:cBhvr>
                                        <p:cTn id="58" dur="500"/>
                                        <p:tgtEl>
                                          <p:spTgt spid="12">
                                            <p:txEl>
                                              <p:pRg st="1" end="1"/>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4" presetClass="entr" presetSubtype="10" fill="hold" grpId="0" nodeType="clickEffect">
                                  <p:stCondLst>
                                    <p:cond delay="0"/>
                                  </p:stCondLst>
                                  <p:childTnLst>
                                    <p:set>
                                      <p:cBhvr>
                                        <p:cTn id="62" dur="1" fill="hold">
                                          <p:stCondLst>
                                            <p:cond delay="0"/>
                                          </p:stCondLst>
                                        </p:cTn>
                                        <p:tgtEl>
                                          <p:spTgt spid="12">
                                            <p:txEl>
                                              <p:pRg st="2" end="2"/>
                                            </p:txEl>
                                          </p:spTgt>
                                        </p:tgtEl>
                                        <p:attrNameLst>
                                          <p:attrName>style.visibility</p:attrName>
                                        </p:attrNameLst>
                                      </p:cBhvr>
                                      <p:to>
                                        <p:strVal val="visible"/>
                                      </p:to>
                                    </p:set>
                                    <p:animEffect transition="in" filter="randombar(horizontal)">
                                      <p:cBhvr>
                                        <p:cTn id="63" dur="500"/>
                                        <p:tgtEl>
                                          <p:spTgt spid="12">
                                            <p:txEl>
                                              <p:pRg st="2" end="2"/>
                                            </p:txEl>
                                          </p:spTgt>
                                        </p:tgtEl>
                                      </p:cBhvr>
                                    </p:animEffect>
                                  </p:childTnLst>
                                </p:cTn>
                              </p:par>
                            </p:childTnLst>
                          </p:cTn>
                        </p:par>
                      </p:childTnLst>
                    </p:cTn>
                  </p:par>
                  <p:par>
                    <p:cTn id="64" fill="hold">
                      <p:stCondLst>
                        <p:cond delay="indefinite"/>
                      </p:stCondLst>
                      <p:childTnLst>
                        <p:par>
                          <p:cTn id="65" fill="hold">
                            <p:stCondLst>
                              <p:cond delay="0"/>
                            </p:stCondLst>
                            <p:childTnLst>
                              <p:par>
                                <p:cTn id="66" presetID="14" presetClass="entr" presetSubtype="10" fill="hold" grpId="0" nodeType="clickEffect">
                                  <p:stCondLst>
                                    <p:cond delay="0"/>
                                  </p:stCondLst>
                                  <p:childTnLst>
                                    <p:set>
                                      <p:cBhvr>
                                        <p:cTn id="67" dur="1" fill="hold">
                                          <p:stCondLst>
                                            <p:cond delay="0"/>
                                          </p:stCondLst>
                                        </p:cTn>
                                        <p:tgtEl>
                                          <p:spTgt spid="12">
                                            <p:txEl>
                                              <p:pRg st="3" end="3"/>
                                            </p:txEl>
                                          </p:spTgt>
                                        </p:tgtEl>
                                        <p:attrNameLst>
                                          <p:attrName>style.visibility</p:attrName>
                                        </p:attrNameLst>
                                      </p:cBhvr>
                                      <p:to>
                                        <p:strVal val="visible"/>
                                      </p:to>
                                    </p:set>
                                    <p:animEffect transition="in" filter="randombar(horizontal)">
                                      <p:cBhvr>
                                        <p:cTn id="68" dur="500"/>
                                        <p:tgtEl>
                                          <p:spTgt spid="12">
                                            <p:txEl>
                                              <p:pRg st="3" end="3"/>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14" presetClass="entr" presetSubtype="10" fill="hold" grpId="0" nodeType="clickEffect">
                                  <p:stCondLst>
                                    <p:cond delay="0"/>
                                  </p:stCondLst>
                                  <p:childTnLst>
                                    <p:set>
                                      <p:cBhvr>
                                        <p:cTn id="72" dur="1" fill="hold">
                                          <p:stCondLst>
                                            <p:cond delay="0"/>
                                          </p:stCondLst>
                                        </p:cTn>
                                        <p:tgtEl>
                                          <p:spTgt spid="12">
                                            <p:txEl>
                                              <p:pRg st="4" end="4"/>
                                            </p:txEl>
                                          </p:spTgt>
                                        </p:tgtEl>
                                        <p:attrNameLst>
                                          <p:attrName>style.visibility</p:attrName>
                                        </p:attrNameLst>
                                      </p:cBhvr>
                                      <p:to>
                                        <p:strVal val="visible"/>
                                      </p:to>
                                    </p:set>
                                    <p:animEffect transition="in" filter="randombar(horizontal)">
                                      <p:cBhvr>
                                        <p:cTn id="73" dur="500"/>
                                        <p:tgtEl>
                                          <p:spTgt spid="1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2" grpId="0" build="p"/>
      <p:bldP spid="13" grpId="0"/>
      <p:bldP spid="6" grpId="0"/>
      <p:bldP spid="17"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D6BAC00-2A00-4CDF-98FC-8BDEF38E80B3}"/>
              </a:ext>
            </a:extLst>
          </p:cNvPr>
          <p:cNvSpPr>
            <a:spLocks noGrp="1"/>
          </p:cNvSpPr>
          <p:nvPr>
            <p:ph type="title"/>
          </p:nvPr>
        </p:nvSpPr>
        <p:spPr>
          <a:xfrm>
            <a:off x="100079" y="1404000"/>
            <a:ext cx="7678725" cy="1221640"/>
          </a:xfrm>
        </p:spPr>
        <p:txBody>
          <a:bodyPr>
            <a:noAutofit/>
          </a:bodyPr>
          <a:lstStyle/>
          <a:p>
            <a:r>
              <a:rPr lang="it-IT" sz="4000" dirty="0" err="1"/>
              <a:t>What</a:t>
            </a:r>
            <a:r>
              <a:rPr lang="it-IT" sz="4000" dirty="0"/>
              <a:t> </a:t>
            </a:r>
            <a:r>
              <a:rPr lang="it-IT" sz="4000" dirty="0" err="1"/>
              <a:t>is</a:t>
            </a:r>
            <a:r>
              <a:rPr lang="it-IT" sz="4000" dirty="0"/>
              <a:t> the JANET Home Service?</a:t>
            </a:r>
          </a:p>
        </p:txBody>
      </p:sp>
      <p:sp>
        <p:nvSpPr>
          <p:cNvPr id="3" name="Segnaposto contenuto 2">
            <a:extLst>
              <a:ext uri="{FF2B5EF4-FFF2-40B4-BE49-F238E27FC236}">
                <a16:creationId xmlns:a16="http://schemas.microsoft.com/office/drawing/2014/main" id="{B7619255-9D89-48EB-B9A0-D2541C9190F2}"/>
              </a:ext>
            </a:extLst>
          </p:cNvPr>
          <p:cNvSpPr>
            <a:spLocks noGrp="1"/>
          </p:cNvSpPr>
          <p:nvPr>
            <p:ph idx="1"/>
          </p:nvPr>
        </p:nvSpPr>
        <p:spPr>
          <a:xfrm>
            <a:off x="220488" y="2419044"/>
            <a:ext cx="6719020" cy="3206806"/>
          </a:xfrm>
        </p:spPr>
        <p:txBody>
          <a:bodyPr>
            <a:normAutofit/>
          </a:bodyPr>
          <a:lstStyle/>
          <a:p>
            <a:pPr>
              <a:spcBef>
                <a:spcPts val="1200"/>
              </a:spcBef>
            </a:pPr>
            <a:r>
              <a:rPr lang="it-IT" sz="2500" dirty="0"/>
              <a:t>A Web Service </a:t>
            </a:r>
            <a:r>
              <a:rPr lang="it-IT" sz="2500" dirty="0" err="1"/>
              <a:t>targeted</a:t>
            </a:r>
            <a:r>
              <a:rPr lang="it-IT" sz="2500" dirty="0"/>
              <a:t> to the </a:t>
            </a:r>
            <a:r>
              <a:rPr lang="it-IT" sz="2500" i="1" dirty="0"/>
              <a:t>Internet of </a:t>
            </a:r>
            <a:r>
              <a:rPr lang="it-IT" sz="2500" i="1" dirty="0" err="1"/>
              <a:t>Things</a:t>
            </a:r>
            <a:r>
              <a:rPr lang="it-IT" sz="2500" i="1" dirty="0"/>
              <a:t> (IoT) </a:t>
            </a:r>
            <a:r>
              <a:rPr lang="it-IT" sz="2500" dirty="0"/>
              <a:t>consumer market.</a:t>
            </a:r>
          </a:p>
          <a:p>
            <a:pPr>
              <a:spcBef>
                <a:spcPts val="1000"/>
              </a:spcBef>
            </a:pPr>
            <a:r>
              <a:rPr lang="it-IT" sz="2500" dirty="0"/>
              <a:t>Remote management and monitoring of </a:t>
            </a:r>
            <a:r>
              <a:rPr lang="it-IT" sz="2500" i="1" dirty="0"/>
              <a:t>smart devices</a:t>
            </a:r>
            <a:r>
              <a:rPr lang="it-IT" sz="2500" dirty="0"/>
              <a:t> </a:t>
            </a:r>
            <a:r>
              <a:rPr lang="it-IT" sz="2500" dirty="0" err="1"/>
              <a:t>deployed</a:t>
            </a:r>
            <a:r>
              <a:rPr lang="it-IT" sz="2500" dirty="0"/>
              <a:t> in user-</a:t>
            </a:r>
            <a:r>
              <a:rPr lang="it-IT" sz="2500" dirty="0" err="1"/>
              <a:t>defined</a:t>
            </a:r>
            <a:r>
              <a:rPr lang="it-IT" sz="2500" dirty="0"/>
              <a:t> </a:t>
            </a:r>
            <a:r>
              <a:rPr lang="it-IT" sz="2500" dirty="0" err="1"/>
              <a:t>environments</a:t>
            </a:r>
            <a:r>
              <a:rPr lang="it-IT" sz="2500" dirty="0"/>
              <a:t>.</a:t>
            </a:r>
          </a:p>
          <a:p>
            <a:r>
              <a:rPr lang="it-IT" sz="2500" dirty="0"/>
              <a:t>In </a:t>
            </a:r>
            <a:r>
              <a:rPr lang="it-IT" sz="2500" dirty="0" err="1"/>
              <a:t>its</a:t>
            </a:r>
            <a:r>
              <a:rPr lang="it-IT" sz="2500" dirty="0"/>
              <a:t> </a:t>
            </a:r>
            <a:r>
              <a:rPr lang="it-IT" sz="2500" dirty="0" err="1"/>
              <a:t>current</a:t>
            </a:r>
            <a:r>
              <a:rPr lang="it-IT" sz="2500" dirty="0"/>
              <a:t> release, smart </a:t>
            </a:r>
            <a:r>
              <a:rPr lang="it-IT" sz="2500" dirty="0" err="1"/>
              <a:t>environments</a:t>
            </a:r>
            <a:r>
              <a:rPr lang="it-IT" sz="2500" dirty="0"/>
              <a:t> are </a:t>
            </a:r>
            <a:r>
              <a:rPr lang="it-IT" sz="2500" dirty="0" err="1"/>
              <a:t>simulated</a:t>
            </a:r>
            <a:r>
              <a:rPr lang="it-IT" sz="2500" dirty="0"/>
              <a:t> </a:t>
            </a:r>
            <a:r>
              <a:rPr lang="it-IT" sz="2500" dirty="0" err="1"/>
              <a:t>through</a:t>
            </a:r>
            <a:r>
              <a:rPr lang="it-IT" sz="2500" dirty="0"/>
              <a:t> the use of </a:t>
            </a:r>
            <a:r>
              <a:rPr lang="it-IT" sz="2500" i="1" dirty="0" err="1"/>
              <a:t>virtual</a:t>
            </a:r>
            <a:r>
              <a:rPr lang="it-IT" sz="2500" i="1" dirty="0"/>
              <a:t> machines.</a:t>
            </a:r>
            <a:endParaRPr lang="it-IT" sz="2500" dirty="0"/>
          </a:p>
        </p:txBody>
      </p:sp>
      <p:pic>
        <p:nvPicPr>
          <p:cNvPr id="5" name="Immagine 4">
            <a:extLst>
              <a:ext uri="{FF2B5EF4-FFF2-40B4-BE49-F238E27FC236}">
                <a16:creationId xmlns:a16="http://schemas.microsoft.com/office/drawing/2014/main" id="{6D0CD6C9-56C7-4105-A2C6-42A9A607D298}"/>
              </a:ext>
            </a:extLst>
          </p:cNvPr>
          <p:cNvPicPr>
            <a:picLocks noChangeAspect="1"/>
          </p:cNvPicPr>
          <p:nvPr/>
        </p:nvPicPr>
        <p:blipFill>
          <a:blip r:embed="rId2">
            <a:duotone>
              <a:prstClr val="black"/>
              <a:schemeClr val="accent4">
                <a:tint val="45000"/>
                <a:satMod val="400000"/>
              </a:schemeClr>
            </a:duotone>
            <a:extLst>
              <a:ext uri="{28A0092B-C50C-407E-A947-70E740481C1C}">
                <a14:useLocalDpi xmlns:a14="http://schemas.microsoft.com/office/drawing/2010/main" val="0"/>
              </a:ext>
            </a:extLst>
          </a:blip>
          <a:srcRect/>
          <a:stretch/>
        </p:blipFill>
        <p:spPr>
          <a:xfrm>
            <a:off x="7416000" y="2700000"/>
            <a:ext cx="1406087" cy="1679755"/>
          </a:xfrm>
          <a:prstGeom prst="rect">
            <a:avLst/>
          </a:prstGeom>
        </p:spPr>
      </p:pic>
    </p:spTree>
    <p:extLst>
      <p:ext uri="{BB962C8B-B14F-4D97-AF65-F5344CB8AC3E}">
        <p14:creationId xmlns:p14="http://schemas.microsoft.com/office/powerpoint/2010/main" val="1342133112"/>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anim calcmode="lin" valueType="num">
                                      <p:cBhvr>
                                        <p:cTn id="8" dur="750" fill="hold"/>
                                        <p:tgtEl>
                                          <p:spTgt spid="2"/>
                                        </p:tgtEl>
                                        <p:attrNameLst>
                                          <p:attrName>ppt_x</p:attrName>
                                        </p:attrNameLst>
                                      </p:cBhvr>
                                      <p:tavLst>
                                        <p:tav tm="0">
                                          <p:val>
                                            <p:strVal val="#ppt_x"/>
                                          </p:val>
                                        </p:tav>
                                        <p:tav tm="100000">
                                          <p:val>
                                            <p:strVal val="#ppt_x"/>
                                          </p:val>
                                        </p:tav>
                                      </p:tavLst>
                                    </p:anim>
                                    <p:anim calcmode="lin" valueType="num">
                                      <p:cBhvr>
                                        <p:cTn id="9" dur="75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9" dur="500"/>
                                        <p:tgtEl>
                                          <p:spTgt spid="3">
                                            <p:txEl>
                                              <p:pRg st="1" end="1"/>
                                            </p:txEl>
                                          </p:spTgt>
                                        </p:tgtEl>
                                      </p:cBhvr>
                                    </p:animEffect>
                                  </p:childTnLst>
                                </p:cTn>
                              </p:par>
                            </p:childTnLst>
                          </p:cTn>
                        </p:par>
                        <p:par>
                          <p:cTn id="20" fill="hold">
                            <p:stCondLst>
                              <p:cond delay="500"/>
                            </p:stCondLst>
                            <p:childTnLst>
                              <p:par>
                                <p:cTn id="21" presetID="42" presetClass="entr" presetSubtype="0" fill="hold" nodeType="afterEffect">
                                  <p:stCondLst>
                                    <p:cond delay="150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750"/>
                                        <p:tgtEl>
                                          <p:spTgt spid="5"/>
                                        </p:tgtEl>
                                      </p:cBhvr>
                                    </p:animEffect>
                                    <p:anim calcmode="lin" valueType="num">
                                      <p:cBhvr>
                                        <p:cTn id="24" dur="750" fill="hold"/>
                                        <p:tgtEl>
                                          <p:spTgt spid="5"/>
                                        </p:tgtEl>
                                        <p:attrNameLst>
                                          <p:attrName>ppt_x</p:attrName>
                                        </p:attrNameLst>
                                      </p:cBhvr>
                                      <p:tavLst>
                                        <p:tav tm="0">
                                          <p:val>
                                            <p:strVal val="#ppt_x"/>
                                          </p:val>
                                        </p:tav>
                                        <p:tav tm="100000">
                                          <p:val>
                                            <p:strVal val="#ppt_x"/>
                                          </p:val>
                                        </p:tav>
                                      </p:tavLst>
                                    </p:anim>
                                    <p:anim calcmode="lin" valueType="num">
                                      <p:cBhvr>
                                        <p:cTn id="25" dur="75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3">
                                            <p:txEl>
                                              <p:pRg st="2" end="2"/>
                                            </p:txEl>
                                          </p:spTgt>
                                        </p:tgtEl>
                                        <p:attrNameLst>
                                          <p:attrName>style.visibility</p:attrName>
                                        </p:attrNameLst>
                                      </p:cBhvr>
                                      <p:to>
                                        <p:strVal val="visible"/>
                                      </p:to>
                                    </p:set>
                                    <p:animEffect transition="in" filter="randombar(horizontal)">
                                      <p:cBhvr>
                                        <p:cTn id="30"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D6BAC00-2A00-4CDF-98FC-8BDEF38E80B3}"/>
              </a:ext>
            </a:extLst>
          </p:cNvPr>
          <p:cNvSpPr>
            <a:spLocks noGrp="1"/>
          </p:cNvSpPr>
          <p:nvPr>
            <p:ph type="title"/>
          </p:nvPr>
        </p:nvSpPr>
        <p:spPr>
          <a:xfrm>
            <a:off x="5724000" y="216000"/>
            <a:ext cx="3097576" cy="1221640"/>
          </a:xfrm>
        </p:spPr>
        <p:txBody>
          <a:bodyPr>
            <a:noAutofit/>
          </a:bodyPr>
          <a:lstStyle/>
          <a:p>
            <a:r>
              <a:rPr lang="it-IT" sz="4000" dirty="0"/>
              <a:t>Clusters Organization</a:t>
            </a:r>
          </a:p>
        </p:txBody>
      </p:sp>
      <p:pic>
        <p:nvPicPr>
          <p:cNvPr id="8" name="Immagine 7">
            <a:extLst>
              <a:ext uri="{FF2B5EF4-FFF2-40B4-BE49-F238E27FC236}">
                <a16:creationId xmlns:a16="http://schemas.microsoft.com/office/drawing/2014/main" id="{B6ED24A5-ED72-4ADD-8068-C16B285762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907" y="1640111"/>
            <a:ext cx="8704185" cy="3390329"/>
          </a:xfrm>
          <a:prstGeom prst="rect">
            <a:avLst/>
          </a:prstGeom>
        </p:spPr>
      </p:pic>
    </p:spTree>
    <p:extLst>
      <p:ext uri="{BB962C8B-B14F-4D97-AF65-F5344CB8AC3E}">
        <p14:creationId xmlns:p14="http://schemas.microsoft.com/office/powerpoint/2010/main" val="24048481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anim calcmode="lin" valueType="num">
                                      <p:cBhvr>
                                        <p:cTn id="8" dur="750" fill="hold"/>
                                        <p:tgtEl>
                                          <p:spTgt spid="2"/>
                                        </p:tgtEl>
                                        <p:attrNameLst>
                                          <p:attrName>ppt_x</p:attrName>
                                        </p:attrNameLst>
                                      </p:cBhvr>
                                      <p:tavLst>
                                        <p:tav tm="0">
                                          <p:val>
                                            <p:strVal val="#ppt_x"/>
                                          </p:val>
                                        </p:tav>
                                        <p:tav tm="100000">
                                          <p:val>
                                            <p:strVal val="#ppt_x"/>
                                          </p:val>
                                        </p:tav>
                                      </p:tavLst>
                                    </p:anim>
                                    <p:anim calcmode="lin" valueType="num">
                                      <p:cBhvr>
                                        <p:cTn id="9" dur="75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100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750"/>
                                        <p:tgtEl>
                                          <p:spTgt spid="8"/>
                                        </p:tgtEl>
                                      </p:cBhvr>
                                    </p:animEffect>
                                    <p:anim calcmode="lin" valueType="num">
                                      <p:cBhvr>
                                        <p:cTn id="14" dur="750" fill="hold"/>
                                        <p:tgtEl>
                                          <p:spTgt spid="8"/>
                                        </p:tgtEl>
                                        <p:attrNameLst>
                                          <p:attrName>ppt_x</p:attrName>
                                        </p:attrNameLst>
                                      </p:cBhvr>
                                      <p:tavLst>
                                        <p:tav tm="0">
                                          <p:val>
                                            <p:strVal val="#ppt_x"/>
                                          </p:val>
                                        </p:tav>
                                        <p:tav tm="100000">
                                          <p:val>
                                            <p:strVal val="#ppt_x"/>
                                          </p:val>
                                        </p:tav>
                                      </p:tavLst>
                                    </p:anim>
                                    <p:anim calcmode="lin" valueType="num">
                                      <p:cBhvr>
                                        <p:cTn id="15" dur="75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a:extLst>
              <a:ext uri="{FF2B5EF4-FFF2-40B4-BE49-F238E27FC236}">
                <a16:creationId xmlns:a16="http://schemas.microsoft.com/office/drawing/2014/main" id="{60C59A29-2B40-4A5E-AD1E-02EB4C49DCFF}"/>
              </a:ext>
            </a:extLst>
          </p:cNvPr>
          <p:cNvSpPr txBox="1">
            <a:spLocks/>
          </p:cNvSpPr>
          <p:nvPr/>
        </p:nvSpPr>
        <p:spPr>
          <a:xfrm>
            <a:off x="6187933" y="-176940"/>
            <a:ext cx="2128720" cy="127811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7030A0"/>
                </a:solidFill>
                <a:effectLst>
                  <a:outerShdw blurRad="50800" dist="38100" dir="2700000" algn="tl" rotWithShape="0">
                    <a:prstClr val="black">
                      <a:alpha val="40000"/>
                    </a:prstClr>
                  </a:outerShdw>
                </a:effectLst>
                <a:uLnTx/>
                <a:uFillTx/>
                <a:latin typeface="Calibri"/>
                <a:ea typeface="+mj-ea"/>
                <a:cs typeface="+mj-cs"/>
              </a:rPr>
              <a:t>Application Dataflow</a:t>
            </a:r>
          </a:p>
        </p:txBody>
      </p:sp>
      <p:pic>
        <p:nvPicPr>
          <p:cNvPr id="9" name="Immagine 8">
            <a:extLst>
              <a:ext uri="{FF2B5EF4-FFF2-40B4-BE49-F238E27FC236}">
                <a16:creationId xmlns:a16="http://schemas.microsoft.com/office/drawing/2014/main" id="{6FB72E88-87B0-4FD4-8B1C-399EF268A615}"/>
              </a:ext>
            </a:extLst>
          </p:cNvPr>
          <p:cNvPicPr>
            <a:picLocks noChangeAspect="1"/>
          </p:cNvPicPr>
          <p:nvPr/>
        </p:nvPicPr>
        <p:blipFill>
          <a:blip r:embed="rId2"/>
          <a:stretch>
            <a:fillRect/>
          </a:stretch>
        </p:blipFill>
        <p:spPr>
          <a:xfrm>
            <a:off x="0" y="1"/>
            <a:ext cx="9763970" cy="3793389"/>
          </a:xfrm>
          <a:prstGeom prst="rect">
            <a:avLst/>
          </a:prstGeom>
        </p:spPr>
      </p:pic>
      <p:pic>
        <p:nvPicPr>
          <p:cNvPr id="6" name="Immagine 5">
            <a:extLst>
              <a:ext uri="{FF2B5EF4-FFF2-40B4-BE49-F238E27FC236}">
                <a16:creationId xmlns:a16="http://schemas.microsoft.com/office/drawing/2014/main" id="{F3E05172-306E-41E4-A588-3F0B186BA74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6000" y="972000"/>
            <a:ext cx="9009595" cy="4122774"/>
          </a:xfrm>
          <a:prstGeom prst="rect">
            <a:avLst/>
          </a:prstGeom>
        </p:spPr>
      </p:pic>
    </p:spTree>
    <p:extLst>
      <p:ext uri="{BB962C8B-B14F-4D97-AF65-F5344CB8AC3E}">
        <p14:creationId xmlns:p14="http://schemas.microsoft.com/office/powerpoint/2010/main" val="3245848844"/>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750"/>
                                        <p:tgtEl>
                                          <p:spTgt spid="5"/>
                                        </p:tgtEl>
                                      </p:cBhvr>
                                    </p:animEffect>
                                    <p:anim calcmode="lin" valueType="num">
                                      <p:cBhvr>
                                        <p:cTn id="8" dur="750" fill="hold"/>
                                        <p:tgtEl>
                                          <p:spTgt spid="5"/>
                                        </p:tgtEl>
                                        <p:attrNameLst>
                                          <p:attrName>ppt_x</p:attrName>
                                        </p:attrNameLst>
                                      </p:cBhvr>
                                      <p:tavLst>
                                        <p:tav tm="0">
                                          <p:val>
                                            <p:strVal val="#ppt_x"/>
                                          </p:val>
                                        </p:tav>
                                        <p:tav tm="100000">
                                          <p:val>
                                            <p:strVal val="#ppt_x"/>
                                          </p:val>
                                        </p:tav>
                                      </p:tavLst>
                                    </p:anim>
                                    <p:anim calcmode="lin" valueType="num">
                                      <p:cBhvr>
                                        <p:cTn id="9" dur="75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100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750"/>
                                        <p:tgtEl>
                                          <p:spTgt spid="6"/>
                                        </p:tgtEl>
                                      </p:cBhvr>
                                    </p:animEffect>
                                    <p:anim calcmode="lin" valueType="num">
                                      <p:cBhvr>
                                        <p:cTn id="14" dur="750" fill="hold"/>
                                        <p:tgtEl>
                                          <p:spTgt spid="6"/>
                                        </p:tgtEl>
                                        <p:attrNameLst>
                                          <p:attrName>ppt_x</p:attrName>
                                        </p:attrNameLst>
                                      </p:cBhvr>
                                      <p:tavLst>
                                        <p:tav tm="0">
                                          <p:val>
                                            <p:strVal val="#ppt_x"/>
                                          </p:val>
                                        </p:tav>
                                        <p:tav tm="100000">
                                          <p:val>
                                            <p:strVal val="#ppt_x"/>
                                          </p:val>
                                        </p:tav>
                                      </p:tavLst>
                                    </p:anim>
                                    <p:anim calcmode="lin" valueType="num">
                                      <p:cBhvr>
                                        <p:cTn id="15" dur="75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197655" y="-24235"/>
            <a:ext cx="6108200" cy="725349"/>
          </a:xfrm>
        </p:spPr>
        <p:txBody>
          <a:bodyPr>
            <a:normAutofit/>
          </a:bodyPr>
          <a:lstStyle/>
          <a:p>
            <a:r>
              <a:rPr lang="en-US" dirty="0"/>
              <a:t>Simulator Start-up Sequence</a:t>
            </a:r>
          </a:p>
        </p:txBody>
      </p:sp>
      <p:sp>
        <p:nvSpPr>
          <p:cNvPr id="17" name="Content Placeholder 4">
            <a:extLst>
              <a:ext uri="{FF2B5EF4-FFF2-40B4-BE49-F238E27FC236}">
                <a16:creationId xmlns:a16="http://schemas.microsoft.com/office/drawing/2014/main" id="{612C9683-C3C5-4536-B069-E9781BD02A52}"/>
              </a:ext>
            </a:extLst>
          </p:cNvPr>
          <p:cNvSpPr txBox="1">
            <a:spLocks/>
          </p:cNvSpPr>
          <p:nvPr/>
        </p:nvSpPr>
        <p:spPr>
          <a:xfrm>
            <a:off x="3226770" y="684000"/>
            <a:ext cx="5856325" cy="4433954"/>
          </a:xfrm>
          <a:prstGeom prst="rect">
            <a:avLst/>
          </a:prstGeom>
        </p:spPr>
        <p:txBody>
          <a:bodyPr vert="horz" lIns="91440" tIns="45720" rIns="91440" bIns="45720" rtlCol="0">
            <a:normAutofit fontScale="92500" lnSpcReduction="20000"/>
          </a:bodyPr>
          <a:lstStyle>
            <a:lvl1pPr marL="342900" indent="-34290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00206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spcBef>
                <a:spcPts val="600"/>
              </a:spcBef>
              <a:buFont typeface="+mj-lt"/>
              <a:buAutoNum type="arabicParenR"/>
            </a:pPr>
            <a:r>
              <a:rPr lang="en-US" sz="2200" dirty="0"/>
              <a:t>Locations and devices configuration are retrieved from the simulator Mnesia database</a:t>
            </a:r>
          </a:p>
          <a:p>
            <a:pPr marL="457200" indent="-457200">
              <a:spcBef>
                <a:spcPts val="800"/>
              </a:spcBef>
              <a:buFont typeface="+mj-lt"/>
              <a:buAutoNum type="arabicParenR"/>
            </a:pPr>
            <a:r>
              <a:rPr lang="en-US" sz="2200" dirty="0"/>
              <a:t>A </a:t>
            </a:r>
            <a:r>
              <a:rPr lang="en-US" sz="2200" b="1" dirty="0"/>
              <a:t>Manager</a:t>
            </a:r>
            <a:r>
              <a:rPr lang="en-US" sz="2200" dirty="0"/>
              <a:t> process is created for each location and device</a:t>
            </a:r>
          </a:p>
          <a:p>
            <a:pPr marL="457200" indent="-457200">
              <a:spcBef>
                <a:spcPts val="800"/>
              </a:spcBef>
              <a:buFont typeface="+mj-lt"/>
              <a:buAutoNum type="arabicParenR"/>
            </a:pPr>
            <a:r>
              <a:rPr lang="en-US" sz="2200" dirty="0"/>
              <a:t>Managers start their associated nodes on their designated hosts and launch the appropriate OTP applications</a:t>
            </a:r>
          </a:p>
          <a:p>
            <a:pPr marL="457200" indent="-457200">
              <a:spcBef>
                <a:spcPts val="800"/>
              </a:spcBef>
              <a:buFont typeface="+mj-lt"/>
              <a:buAutoNum type="arabicParenR"/>
            </a:pPr>
            <a:r>
              <a:rPr lang="en-US" sz="2200" dirty="0"/>
              <a:t>Once started nodes </a:t>
            </a:r>
            <a:r>
              <a:rPr lang="en-US" sz="2200" b="1" i="1" dirty="0"/>
              <a:t>register</a:t>
            </a:r>
            <a:r>
              <a:rPr lang="en-US" sz="2200" dirty="0"/>
              <a:t> with their manager processes.</a:t>
            </a:r>
          </a:p>
          <a:p>
            <a:pPr marL="457200" indent="-457200">
              <a:spcBef>
                <a:spcPts val="800"/>
              </a:spcBef>
              <a:buFont typeface="+mj-lt"/>
              <a:buAutoNum type="arabicParenR"/>
            </a:pPr>
            <a:r>
              <a:rPr lang="en-US" sz="2200" dirty="0"/>
              <a:t>Device nodes attempt to </a:t>
            </a:r>
            <a:r>
              <a:rPr lang="en-US" sz="2200" b="1" i="1" dirty="0"/>
              <a:t>pair</a:t>
            </a:r>
            <a:r>
              <a:rPr lang="en-US" sz="2200" dirty="0"/>
              <a:t> with their location controller</a:t>
            </a:r>
          </a:p>
          <a:p>
            <a:pPr marL="457200" indent="-457200">
              <a:spcBef>
                <a:spcPts val="800"/>
              </a:spcBef>
              <a:buFont typeface="+mj-lt"/>
              <a:buAutoNum type="arabicParenR"/>
            </a:pPr>
            <a:r>
              <a:rPr lang="en-US" sz="2200" dirty="0"/>
              <a:t>Controller nodes accept pairing requests and attempt to establish a persistent HTTP connection with the remote REST server</a:t>
            </a:r>
          </a:p>
          <a:p>
            <a:pPr marL="457200" indent="-457200">
              <a:spcBef>
                <a:spcPts val="800"/>
              </a:spcBef>
              <a:buFont typeface="+mj-lt"/>
              <a:buAutoNum type="arabicParenR"/>
            </a:pPr>
            <a:r>
              <a:rPr lang="en-US" sz="2200" dirty="0"/>
              <a:t>The system is fully operational</a:t>
            </a:r>
          </a:p>
        </p:txBody>
      </p:sp>
    </p:spTree>
    <p:extLst>
      <p:ext uri="{BB962C8B-B14F-4D97-AF65-F5344CB8AC3E}">
        <p14:creationId xmlns:p14="http://schemas.microsoft.com/office/powerpoint/2010/main" val="18268285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17">
                                            <p:txEl>
                                              <p:pRg st="0" end="0"/>
                                            </p:txEl>
                                          </p:spTgt>
                                        </p:tgtEl>
                                        <p:attrNameLst>
                                          <p:attrName>style.visibility</p:attrName>
                                        </p:attrNameLst>
                                      </p:cBhvr>
                                      <p:to>
                                        <p:strVal val="visible"/>
                                      </p:to>
                                    </p:set>
                                    <p:animEffect transition="in" filter="randombar(horizontal)">
                                      <p:cBhvr>
                                        <p:cTn id="14" dur="500"/>
                                        <p:tgtEl>
                                          <p:spTgt spid="17">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grpId="0" nodeType="clickEffect">
                                  <p:stCondLst>
                                    <p:cond delay="0"/>
                                  </p:stCondLst>
                                  <p:childTnLst>
                                    <p:set>
                                      <p:cBhvr>
                                        <p:cTn id="18" dur="1" fill="hold">
                                          <p:stCondLst>
                                            <p:cond delay="0"/>
                                          </p:stCondLst>
                                        </p:cTn>
                                        <p:tgtEl>
                                          <p:spTgt spid="17">
                                            <p:txEl>
                                              <p:pRg st="1" end="1"/>
                                            </p:txEl>
                                          </p:spTgt>
                                        </p:tgtEl>
                                        <p:attrNameLst>
                                          <p:attrName>style.visibility</p:attrName>
                                        </p:attrNameLst>
                                      </p:cBhvr>
                                      <p:to>
                                        <p:strVal val="visible"/>
                                      </p:to>
                                    </p:set>
                                    <p:animEffect transition="in" filter="randombar(horizontal)">
                                      <p:cBhvr>
                                        <p:cTn id="19" dur="500"/>
                                        <p:tgtEl>
                                          <p:spTgt spid="17">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grpId="0" nodeType="clickEffect">
                                  <p:stCondLst>
                                    <p:cond delay="0"/>
                                  </p:stCondLst>
                                  <p:childTnLst>
                                    <p:set>
                                      <p:cBhvr>
                                        <p:cTn id="23" dur="1" fill="hold">
                                          <p:stCondLst>
                                            <p:cond delay="0"/>
                                          </p:stCondLst>
                                        </p:cTn>
                                        <p:tgtEl>
                                          <p:spTgt spid="17">
                                            <p:txEl>
                                              <p:pRg st="2" end="2"/>
                                            </p:txEl>
                                          </p:spTgt>
                                        </p:tgtEl>
                                        <p:attrNameLst>
                                          <p:attrName>style.visibility</p:attrName>
                                        </p:attrNameLst>
                                      </p:cBhvr>
                                      <p:to>
                                        <p:strVal val="visible"/>
                                      </p:to>
                                    </p:set>
                                    <p:animEffect transition="in" filter="randombar(horizontal)">
                                      <p:cBhvr>
                                        <p:cTn id="24" dur="500"/>
                                        <p:tgtEl>
                                          <p:spTgt spid="17">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4" presetClass="entr" presetSubtype="10" fill="hold" grpId="0" nodeType="clickEffect">
                                  <p:stCondLst>
                                    <p:cond delay="0"/>
                                  </p:stCondLst>
                                  <p:childTnLst>
                                    <p:set>
                                      <p:cBhvr>
                                        <p:cTn id="28" dur="1" fill="hold">
                                          <p:stCondLst>
                                            <p:cond delay="0"/>
                                          </p:stCondLst>
                                        </p:cTn>
                                        <p:tgtEl>
                                          <p:spTgt spid="17">
                                            <p:txEl>
                                              <p:pRg st="3" end="3"/>
                                            </p:txEl>
                                          </p:spTgt>
                                        </p:tgtEl>
                                        <p:attrNameLst>
                                          <p:attrName>style.visibility</p:attrName>
                                        </p:attrNameLst>
                                      </p:cBhvr>
                                      <p:to>
                                        <p:strVal val="visible"/>
                                      </p:to>
                                    </p:set>
                                    <p:animEffect transition="in" filter="randombar(horizontal)">
                                      <p:cBhvr>
                                        <p:cTn id="29" dur="500"/>
                                        <p:tgtEl>
                                          <p:spTgt spid="17">
                                            <p:txEl>
                                              <p:pRg st="3" end="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grpId="0" nodeType="clickEffect">
                                  <p:stCondLst>
                                    <p:cond delay="0"/>
                                  </p:stCondLst>
                                  <p:childTnLst>
                                    <p:set>
                                      <p:cBhvr>
                                        <p:cTn id="33" dur="1" fill="hold">
                                          <p:stCondLst>
                                            <p:cond delay="0"/>
                                          </p:stCondLst>
                                        </p:cTn>
                                        <p:tgtEl>
                                          <p:spTgt spid="17">
                                            <p:txEl>
                                              <p:pRg st="4" end="4"/>
                                            </p:txEl>
                                          </p:spTgt>
                                        </p:tgtEl>
                                        <p:attrNameLst>
                                          <p:attrName>style.visibility</p:attrName>
                                        </p:attrNameLst>
                                      </p:cBhvr>
                                      <p:to>
                                        <p:strVal val="visible"/>
                                      </p:to>
                                    </p:set>
                                    <p:animEffect transition="in" filter="randombar(horizontal)">
                                      <p:cBhvr>
                                        <p:cTn id="34" dur="500"/>
                                        <p:tgtEl>
                                          <p:spTgt spid="17">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grpId="0" nodeType="clickEffect">
                                  <p:stCondLst>
                                    <p:cond delay="0"/>
                                  </p:stCondLst>
                                  <p:childTnLst>
                                    <p:set>
                                      <p:cBhvr>
                                        <p:cTn id="38" dur="1" fill="hold">
                                          <p:stCondLst>
                                            <p:cond delay="0"/>
                                          </p:stCondLst>
                                        </p:cTn>
                                        <p:tgtEl>
                                          <p:spTgt spid="17">
                                            <p:txEl>
                                              <p:pRg st="5" end="5"/>
                                            </p:txEl>
                                          </p:spTgt>
                                        </p:tgtEl>
                                        <p:attrNameLst>
                                          <p:attrName>style.visibility</p:attrName>
                                        </p:attrNameLst>
                                      </p:cBhvr>
                                      <p:to>
                                        <p:strVal val="visible"/>
                                      </p:to>
                                    </p:set>
                                    <p:animEffect transition="in" filter="randombar(horizontal)">
                                      <p:cBhvr>
                                        <p:cTn id="39" dur="500"/>
                                        <p:tgtEl>
                                          <p:spTgt spid="17">
                                            <p:txEl>
                                              <p:pRg st="5" end="5"/>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4" presetClass="entr" presetSubtype="10" fill="hold" grpId="0" nodeType="clickEffect">
                                  <p:stCondLst>
                                    <p:cond delay="0"/>
                                  </p:stCondLst>
                                  <p:childTnLst>
                                    <p:set>
                                      <p:cBhvr>
                                        <p:cTn id="43" dur="1" fill="hold">
                                          <p:stCondLst>
                                            <p:cond delay="0"/>
                                          </p:stCondLst>
                                        </p:cTn>
                                        <p:tgtEl>
                                          <p:spTgt spid="17">
                                            <p:txEl>
                                              <p:pRg st="6" end="6"/>
                                            </p:txEl>
                                          </p:spTgt>
                                        </p:tgtEl>
                                        <p:attrNameLst>
                                          <p:attrName>style.visibility</p:attrName>
                                        </p:attrNameLst>
                                      </p:cBhvr>
                                      <p:to>
                                        <p:strVal val="visible"/>
                                      </p:to>
                                    </p:set>
                                    <p:animEffect transition="in" filter="randombar(horizontal)">
                                      <p:cBhvr>
                                        <p:cTn id="44" dur="500"/>
                                        <p:tgtEl>
                                          <p:spTgt spid="1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7"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86835" y="288000"/>
            <a:ext cx="4123035" cy="725349"/>
          </a:xfrm>
        </p:spPr>
        <p:txBody>
          <a:bodyPr>
            <a:normAutofit/>
          </a:bodyPr>
          <a:lstStyle/>
          <a:p>
            <a:r>
              <a:rPr lang="en-US" dirty="0"/>
              <a:t>Nodes Management</a:t>
            </a:r>
          </a:p>
        </p:txBody>
      </p:sp>
      <p:sp>
        <p:nvSpPr>
          <p:cNvPr id="17" name="Content Placeholder 4">
            <a:extLst>
              <a:ext uri="{FF2B5EF4-FFF2-40B4-BE49-F238E27FC236}">
                <a16:creationId xmlns:a16="http://schemas.microsoft.com/office/drawing/2014/main" id="{612C9683-C3C5-4536-B069-E9781BD02A52}"/>
              </a:ext>
            </a:extLst>
          </p:cNvPr>
          <p:cNvSpPr txBox="1">
            <a:spLocks/>
          </p:cNvSpPr>
          <p:nvPr/>
        </p:nvSpPr>
        <p:spPr>
          <a:xfrm>
            <a:off x="2803877" y="1908000"/>
            <a:ext cx="6251755" cy="341865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00206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600"/>
              </a:spcBef>
            </a:pPr>
            <a:r>
              <a:rPr lang="en-US" sz="2200" dirty="0"/>
              <a:t>Their automatic restart should they stop or crash</a:t>
            </a:r>
          </a:p>
          <a:p>
            <a:pPr>
              <a:spcBef>
                <a:spcPts val="600"/>
              </a:spcBef>
            </a:pPr>
            <a:r>
              <a:rPr lang="en-US" sz="2200" dirty="0"/>
              <a:t>Their automatic shutdown when their associated location or device is deleted or when the simulation environment is shut down</a:t>
            </a:r>
          </a:p>
          <a:p>
            <a:pPr>
              <a:spcBef>
                <a:spcPts val="600"/>
              </a:spcBef>
            </a:pPr>
            <a:r>
              <a:rPr lang="en-US" sz="2200" dirty="0"/>
              <a:t>The possibility of dynamically stopping/restarting them for simulating conditions in which their associated physical devices are powered off or disconnected from their LANs</a:t>
            </a:r>
          </a:p>
        </p:txBody>
      </p:sp>
      <p:sp>
        <p:nvSpPr>
          <p:cNvPr id="5" name="Subtitle 2">
            <a:extLst>
              <a:ext uri="{FF2B5EF4-FFF2-40B4-BE49-F238E27FC236}">
                <a16:creationId xmlns:a16="http://schemas.microsoft.com/office/drawing/2014/main" id="{6C143C9D-7874-4E82-A536-A02567D36C2D}"/>
              </a:ext>
            </a:extLst>
          </p:cNvPr>
          <p:cNvSpPr txBox="1">
            <a:spLocks/>
          </p:cNvSpPr>
          <p:nvPr/>
        </p:nvSpPr>
        <p:spPr>
          <a:xfrm>
            <a:off x="2586835" y="1080000"/>
            <a:ext cx="6477947" cy="763525"/>
          </a:xfrm>
          <a:prstGeom prst="rect">
            <a:avLst/>
          </a:prstGeom>
        </p:spPr>
        <p:txBody>
          <a:bodyPr vert="horz" lIns="91440" tIns="45720" rIns="91440" bIns="45720" rtlCol="0">
            <a:normAutofit fontScale="92500"/>
          </a:bodyPr>
          <a:lstStyle>
            <a:lvl1pPr marL="342900" indent="-34290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00206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t>Nodes are both </a:t>
            </a:r>
            <a:r>
              <a:rPr lang="en-US" sz="2400" b="1" i="1" dirty="0"/>
              <a:t>linked</a:t>
            </a:r>
            <a:r>
              <a:rPr lang="en-US" sz="2400" dirty="0"/>
              <a:t> and </a:t>
            </a:r>
            <a:r>
              <a:rPr lang="en-US" sz="2400" b="1" i="1" dirty="0"/>
              <a:t>monitored</a:t>
            </a:r>
            <a:r>
              <a:rPr lang="en-US" sz="2400" dirty="0"/>
              <a:t> by their manager processes on the JANET Simulator, which allows for:</a:t>
            </a:r>
          </a:p>
        </p:txBody>
      </p:sp>
      <p:pic>
        <p:nvPicPr>
          <p:cNvPr id="7" name="Immagine 6">
            <a:extLst>
              <a:ext uri="{FF2B5EF4-FFF2-40B4-BE49-F238E27FC236}">
                <a16:creationId xmlns:a16="http://schemas.microsoft.com/office/drawing/2014/main" id="{2349431C-D6B5-47B7-A014-FE7301CB57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67985" y="145153"/>
            <a:ext cx="1068935" cy="868196"/>
          </a:xfrm>
          <a:prstGeom prst="rect">
            <a:avLst/>
          </a:prstGeom>
        </p:spPr>
      </p:pic>
    </p:spTree>
    <p:extLst>
      <p:ext uri="{BB962C8B-B14F-4D97-AF65-F5344CB8AC3E}">
        <p14:creationId xmlns:p14="http://schemas.microsoft.com/office/powerpoint/2010/main" val="11420740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nodeType="afterEffect">
                                  <p:stCondLst>
                                    <p:cond delay="1000"/>
                                  </p:stCondLst>
                                  <p:childTnLst>
                                    <p:set>
                                      <p:cBhvr>
                                        <p:cTn id="12" dur="1" fill="hold">
                                          <p:stCondLst>
                                            <p:cond delay="0"/>
                                          </p:stCondLst>
                                        </p:cTn>
                                        <p:tgtEl>
                                          <p:spTgt spid="7"/>
                                        </p:tgtEl>
                                        <p:attrNameLst>
                                          <p:attrName>style.visibility</p:attrName>
                                        </p:attrNameLst>
                                      </p:cBhvr>
                                      <p:to>
                                        <p:strVal val="visible"/>
                                      </p:to>
                                    </p:set>
                                    <p:animEffect transition="in" filter="wipe(down)">
                                      <p:cBhvr>
                                        <p:cTn id="13" dur="75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randombar(horizontal)">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17">
                                            <p:txEl>
                                              <p:pRg st="0" end="0"/>
                                            </p:txEl>
                                          </p:spTgt>
                                        </p:tgtEl>
                                        <p:attrNameLst>
                                          <p:attrName>style.visibility</p:attrName>
                                        </p:attrNameLst>
                                      </p:cBhvr>
                                      <p:to>
                                        <p:strVal val="visible"/>
                                      </p:to>
                                    </p:set>
                                    <p:animEffect transition="in" filter="randombar(horizontal)">
                                      <p:cBhvr>
                                        <p:cTn id="23" dur="500"/>
                                        <p:tgtEl>
                                          <p:spTgt spid="17">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ntr" presetSubtype="10" fill="hold" grpId="0" nodeType="clickEffect">
                                  <p:stCondLst>
                                    <p:cond delay="0"/>
                                  </p:stCondLst>
                                  <p:childTnLst>
                                    <p:set>
                                      <p:cBhvr>
                                        <p:cTn id="27" dur="1" fill="hold">
                                          <p:stCondLst>
                                            <p:cond delay="0"/>
                                          </p:stCondLst>
                                        </p:cTn>
                                        <p:tgtEl>
                                          <p:spTgt spid="17">
                                            <p:txEl>
                                              <p:pRg st="1" end="1"/>
                                            </p:txEl>
                                          </p:spTgt>
                                        </p:tgtEl>
                                        <p:attrNameLst>
                                          <p:attrName>style.visibility</p:attrName>
                                        </p:attrNameLst>
                                      </p:cBhvr>
                                      <p:to>
                                        <p:strVal val="visible"/>
                                      </p:to>
                                    </p:set>
                                    <p:animEffect transition="in" filter="randombar(horizontal)">
                                      <p:cBhvr>
                                        <p:cTn id="28" dur="500"/>
                                        <p:tgtEl>
                                          <p:spTgt spid="17">
                                            <p:txEl>
                                              <p:pRg st="1" end="1"/>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4" presetClass="entr" presetSubtype="10" fill="hold" grpId="0" nodeType="clickEffect">
                                  <p:stCondLst>
                                    <p:cond delay="0"/>
                                  </p:stCondLst>
                                  <p:childTnLst>
                                    <p:set>
                                      <p:cBhvr>
                                        <p:cTn id="32" dur="1" fill="hold">
                                          <p:stCondLst>
                                            <p:cond delay="0"/>
                                          </p:stCondLst>
                                        </p:cTn>
                                        <p:tgtEl>
                                          <p:spTgt spid="17">
                                            <p:txEl>
                                              <p:pRg st="2" end="2"/>
                                            </p:txEl>
                                          </p:spTgt>
                                        </p:tgtEl>
                                        <p:attrNameLst>
                                          <p:attrName>style.visibility</p:attrName>
                                        </p:attrNameLst>
                                      </p:cBhvr>
                                      <p:to>
                                        <p:strVal val="visible"/>
                                      </p:to>
                                    </p:set>
                                    <p:animEffect transition="in" filter="randombar(horizontal)">
                                      <p:cBhvr>
                                        <p:cTn id="33" dur="500"/>
                                        <p:tgtEl>
                                          <p:spTgt spid="1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7" grpId="0" build="p"/>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7393E9D3-2377-489B-B2E9-84850BC710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7434" y="0"/>
            <a:ext cx="3108039" cy="5143500"/>
          </a:xfrm>
          <a:prstGeom prst="rect">
            <a:avLst/>
          </a:prstGeom>
        </p:spPr>
      </p:pic>
      <p:pic>
        <p:nvPicPr>
          <p:cNvPr id="4" name="Immagine 3">
            <a:extLst>
              <a:ext uri="{FF2B5EF4-FFF2-40B4-BE49-F238E27FC236}">
                <a16:creationId xmlns:a16="http://schemas.microsoft.com/office/drawing/2014/main" id="{4759D00E-57B3-44F7-8781-5AA6610E1522}"/>
              </a:ext>
            </a:extLst>
          </p:cNvPr>
          <p:cNvPicPr>
            <a:picLocks noChangeAspect="1"/>
          </p:cNvPicPr>
          <p:nvPr/>
        </p:nvPicPr>
        <p:blipFill>
          <a:blip r:embed="rId3">
            <a:extLst>
              <a:ext uri="{BEBA8EAE-BF5A-486C-A8C5-ECC9F3942E4B}">
                <a14:imgProps xmlns:a14="http://schemas.microsoft.com/office/drawing/2010/main">
                  <a14:imgLayer r:embed="rId4">
                    <a14:imgEffect>
                      <a14:saturation sat="120000"/>
                    </a14:imgEffect>
                  </a14:imgLayer>
                </a14:imgProps>
              </a:ext>
              <a:ext uri="{28A0092B-C50C-407E-A947-70E740481C1C}">
                <a14:useLocalDpi xmlns:a14="http://schemas.microsoft.com/office/drawing/2010/main" val="0"/>
              </a:ext>
            </a:extLst>
          </a:blip>
          <a:stretch>
            <a:fillRect/>
          </a:stretch>
        </p:blipFill>
        <p:spPr>
          <a:xfrm>
            <a:off x="1620000" y="36000"/>
            <a:ext cx="7470082" cy="5025240"/>
          </a:xfrm>
          <a:prstGeom prst="rect">
            <a:avLst/>
          </a:prstGeom>
        </p:spPr>
      </p:pic>
    </p:spTree>
    <p:extLst>
      <p:ext uri="{BB962C8B-B14F-4D97-AF65-F5344CB8AC3E}">
        <p14:creationId xmlns:p14="http://schemas.microsoft.com/office/powerpoint/2010/main" val="36318176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4759D00E-57B3-44F7-8781-5AA6610E1522}"/>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120000"/>
                    </a14:imgEffect>
                  </a14:imgLayer>
                </a14:imgProps>
              </a:ext>
              <a:ext uri="{28A0092B-C50C-407E-A947-70E740481C1C}">
                <a14:useLocalDpi xmlns:a14="http://schemas.microsoft.com/office/drawing/2010/main" val="0"/>
              </a:ext>
            </a:extLst>
          </a:blip>
          <a:srcRect/>
          <a:stretch/>
        </p:blipFill>
        <p:spPr>
          <a:xfrm>
            <a:off x="1365195" y="109056"/>
            <a:ext cx="7715531" cy="4950284"/>
          </a:xfrm>
          <a:prstGeom prst="rect">
            <a:avLst/>
          </a:prstGeom>
        </p:spPr>
      </p:pic>
      <p:pic>
        <p:nvPicPr>
          <p:cNvPr id="3" name="Immagine 2">
            <a:extLst>
              <a:ext uri="{FF2B5EF4-FFF2-40B4-BE49-F238E27FC236}">
                <a16:creationId xmlns:a16="http://schemas.microsoft.com/office/drawing/2014/main" id="{7393E9D3-2377-489B-B2E9-84850BC710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6614" y="0"/>
            <a:ext cx="3108039" cy="5143500"/>
          </a:xfrm>
          <a:prstGeom prst="rect">
            <a:avLst/>
          </a:prstGeom>
        </p:spPr>
      </p:pic>
    </p:spTree>
    <p:extLst>
      <p:ext uri="{BB962C8B-B14F-4D97-AF65-F5344CB8AC3E}">
        <p14:creationId xmlns:p14="http://schemas.microsoft.com/office/powerpoint/2010/main" val="5613358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4759D00E-57B3-44F7-8781-5AA6610E1522}"/>
              </a:ext>
            </a:extLst>
          </p:cNvPr>
          <p:cNvPicPr>
            <a:picLocks noChangeAspect="1"/>
          </p:cNvPicPr>
          <p:nvPr/>
        </p:nvPicPr>
        <p:blipFill>
          <a:blip r:embed="rId2">
            <a:extLst>
              <a:ext uri="{BEBA8EAE-BF5A-486C-A8C5-ECC9F3942E4B}">
                <a14:imgProps xmlns:a14="http://schemas.microsoft.com/office/drawing/2010/main">
                  <a14:imgLayer r:embed="rId3">
                    <a14:imgEffect>
                      <a14:saturation sat="120000"/>
                    </a14:imgEffect>
                  </a14:imgLayer>
                </a14:imgProps>
              </a:ext>
              <a:ext uri="{28A0092B-C50C-407E-A947-70E740481C1C}">
                <a14:useLocalDpi xmlns:a14="http://schemas.microsoft.com/office/drawing/2010/main" val="0"/>
              </a:ext>
            </a:extLst>
          </a:blip>
          <a:srcRect/>
          <a:stretch/>
        </p:blipFill>
        <p:spPr>
          <a:xfrm>
            <a:off x="2586836" y="204537"/>
            <a:ext cx="6485624" cy="4783361"/>
          </a:xfrm>
          <a:prstGeom prst="rect">
            <a:avLst/>
          </a:prstGeom>
        </p:spPr>
      </p:pic>
      <p:pic>
        <p:nvPicPr>
          <p:cNvPr id="3" name="Immagine 2">
            <a:extLst>
              <a:ext uri="{FF2B5EF4-FFF2-40B4-BE49-F238E27FC236}">
                <a16:creationId xmlns:a16="http://schemas.microsoft.com/office/drawing/2014/main" id="{7393E9D3-2377-489B-B2E9-84850BC710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089" y="0"/>
            <a:ext cx="3108039" cy="5143500"/>
          </a:xfrm>
          <a:prstGeom prst="rect">
            <a:avLst/>
          </a:prstGeom>
        </p:spPr>
      </p:pic>
    </p:spTree>
    <p:extLst>
      <p:ext uri="{BB962C8B-B14F-4D97-AF65-F5344CB8AC3E}">
        <p14:creationId xmlns:p14="http://schemas.microsoft.com/office/powerpoint/2010/main" val="14783173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2094416B-8765-4E00-BD8F-885690A05E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1424" y="569222"/>
            <a:ext cx="6812043" cy="4467432"/>
          </a:xfrm>
          <a:prstGeom prst="rect">
            <a:avLst/>
          </a:prstGeom>
        </p:spPr>
      </p:pic>
      <p:pic>
        <p:nvPicPr>
          <p:cNvPr id="3" name="Immagine 2">
            <a:extLst>
              <a:ext uri="{FF2B5EF4-FFF2-40B4-BE49-F238E27FC236}">
                <a16:creationId xmlns:a16="http://schemas.microsoft.com/office/drawing/2014/main" id="{7393E9D3-2377-489B-B2E9-84850BC710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794" y="0"/>
            <a:ext cx="3108039" cy="5143500"/>
          </a:xfrm>
          <a:prstGeom prst="rect">
            <a:avLst/>
          </a:prstGeom>
        </p:spPr>
      </p:pic>
      <p:sp>
        <p:nvSpPr>
          <p:cNvPr id="6" name="Title 3">
            <a:extLst>
              <a:ext uri="{FF2B5EF4-FFF2-40B4-BE49-F238E27FC236}">
                <a16:creationId xmlns:a16="http://schemas.microsoft.com/office/drawing/2014/main" id="{403E922A-FF44-4703-B400-7C825E394AF9}"/>
              </a:ext>
            </a:extLst>
          </p:cNvPr>
          <p:cNvSpPr txBox="1">
            <a:spLocks/>
          </p:cNvSpPr>
          <p:nvPr/>
        </p:nvSpPr>
        <p:spPr>
          <a:xfrm>
            <a:off x="3625928" y="-108000"/>
            <a:ext cx="4123035" cy="725349"/>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400" b="0" i="0" u="none" strike="noStrike" kern="1200" cap="none" spc="0" normalizeH="0" baseline="0" noProof="0" dirty="0">
                <a:ln>
                  <a:noFill/>
                </a:ln>
                <a:solidFill>
                  <a:srgbClr val="7030A0"/>
                </a:solidFill>
                <a:effectLst>
                  <a:outerShdw blurRad="50800" dist="38100" dir="2700000" algn="tl" rotWithShape="0">
                    <a:prstClr val="black">
                      <a:alpha val="40000"/>
                    </a:prstClr>
                  </a:outerShdw>
                </a:effectLst>
                <a:uLnTx/>
                <a:uFillTx/>
                <a:latin typeface="Calibri"/>
                <a:ea typeface="+mj-ea"/>
                <a:cs typeface="+mj-cs"/>
              </a:rPr>
              <a:t>Simulation Database</a:t>
            </a:r>
          </a:p>
        </p:txBody>
      </p:sp>
    </p:spTree>
    <p:extLst>
      <p:ext uri="{BB962C8B-B14F-4D97-AF65-F5344CB8AC3E}">
        <p14:creationId xmlns:p14="http://schemas.microsoft.com/office/powerpoint/2010/main" val="38852516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750"/>
                                        <p:tgtEl>
                                          <p:spTgt spid="6"/>
                                        </p:tgtEl>
                                      </p:cBhvr>
                                    </p:animEffect>
                                    <p:anim calcmode="lin" valueType="num">
                                      <p:cBhvr>
                                        <p:cTn id="8" dur="750" fill="hold"/>
                                        <p:tgtEl>
                                          <p:spTgt spid="6"/>
                                        </p:tgtEl>
                                        <p:attrNameLst>
                                          <p:attrName>ppt_x</p:attrName>
                                        </p:attrNameLst>
                                      </p:cBhvr>
                                      <p:tavLst>
                                        <p:tav tm="0">
                                          <p:val>
                                            <p:strVal val="#ppt_x"/>
                                          </p:val>
                                        </p:tav>
                                        <p:tav tm="100000">
                                          <p:val>
                                            <p:strVal val="#ppt_x"/>
                                          </p:val>
                                        </p:tav>
                                      </p:tavLst>
                                    </p:anim>
                                    <p:anim calcmode="lin" valueType="num">
                                      <p:cBhvr>
                                        <p:cTn id="9" dur="75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10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750"/>
                                        <p:tgtEl>
                                          <p:spTgt spid="5"/>
                                        </p:tgtEl>
                                      </p:cBhvr>
                                    </p:animEffect>
                                    <p:anim calcmode="lin" valueType="num">
                                      <p:cBhvr>
                                        <p:cTn id="14" dur="750" fill="hold"/>
                                        <p:tgtEl>
                                          <p:spTgt spid="5"/>
                                        </p:tgtEl>
                                        <p:attrNameLst>
                                          <p:attrName>ppt_x</p:attrName>
                                        </p:attrNameLst>
                                      </p:cBhvr>
                                      <p:tavLst>
                                        <p:tav tm="0">
                                          <p:val>
                                            <p:strVal val="#ppt_x"/>
                                          </p:val>
                                        </p:tav>
                                        <p:tav tm="100000">
                                          <p:val>
                                            <p:strVal val="#ppt_x"/>
                                          </p:val>
                                        </p:tav>
                                      </p:tavLst>
                                    </p:anim>
                                    <p:anim calcmode="lin" valueType="num">
                                      <p:cBhvr>
                                        <p:cTn id="15" dur="7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4">
            <a:extLst>
              <a:ext uri="{FF2B5EF4-FFF2-40B4-BE49-F238E27FC236}">
                <a16:creationId xmlns:a16="http://schemas.microsoft.com/office/drawing/2014/main" id="{F3DD27C9-359A-499E-870F-83CB354575BA}"/>
              </a:ext>
            </a:extLst>
          </p:cNvPr>
          <p:cNvSpPr txBox="1">
            <a:spLocks/>
          </p:cNvSpPr>
          <p:nvPr/>
        </p:nvSpPr>
        <p:spPr>
          <a:xfrm>
            <a:off x="3142870" y="647353"/>
            <a:ext cx="5704870" cy="3298741"/>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00206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i="1" dirty="0"/>
              <a:t>Resource Manager</a:t>
            </a:r>
            <a:r>
              <a:rPr lang="en-US" sz="2000" dirty="0"/>
              <a:t> approach: each resource is managed by its own process</a:t>
            </a:r>
          </a:p>
          <a:p>
            <a:r>
              <a:rPr lang="en-US" sz="2000" i="1" dirty="0"/>
              <a:t>Transactions</a:t>
            </a:r>
            <a:r>
              <a:rPr lang="en-US" sz="2000" dirty="0"/>
              <a:t> enable atomic access to the required state information</a:t>
            </a:r>
          </a:p>
        </p:txBody>
      </p:sp>
      <p:sp>
        <p:nvSpPr>
          <p:cNvPr id="9" name="Title 3">
            <a:extLst>
              <a:ext uri="{FF2B5EF4-FFF2-40B4-BE49-F238E27FC236}">
                <a16:creationId xmlns:a16="http://schemas.microsoft.com/office/drawing/2014/main" id="{900713AF-FDA0-4752-8A53-F1D26DBF48FF}"/>
              </a:ext>
            </a:extLst>
          </p:cNvPr>
          <p:cNvSpPr txBox="1">
            <a:spLocks/>
          </p:cNvSpPr>
          <p:nvPr/>
        </p:nvSpPr>
        <p:spPr>
          <a:xfrm>
            <a:off x="3035800" y="72000"/>
            <a:ext cx="6108200" cy="725349"/>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r>
              <a:rPr lang="en-US" sz="2600" dirty="0"/>
              <a:t>Concurrency Management</a:t>
            </a:r>
          </a:p>
        </p:txBody>
      </p:sp>
      <p:sp>
        <p:nvSpPr>
          <p:cNvPr id="10" name="Content Placeholder 4">
            <a:extLst>
              <a:ext uri="{FF2B5EF4-FFF2-40B4-BE49-F238E27FC236}">
                <a16:creationId xmlns:a16="http://schemas.microsoft.com/office/drawing/2014/main" id="{D60B1686-4B89-4F69-B768-F84AAD81FC36}"/>
              </a:ext>
            </a:extLst>
          </p:cNvPr>
          <p:cNvSpPr txBox="1">
            <a:spLocks/>
          </p:cNvSpPr>
          <p:nvPr/>
        </p:nvSpPr>
        <p:spPr>
          <a:xfrm>
            <a:off x="3142869" y="2621888"/>
            <a:ext cx="5857575" cy="279851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00206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Synchronization between the JANET Simulator and controller database obtained via explicit messages</a:t>
            </a:r>
          </a:p>
          <a:p>
            <a:r>
              <a:rPr lang="en-US" sz="2000" dirty="0"/>
              <a:t>In case of errors consistency is enforced by stopping and restarting nodes from the data in the JANET Simulator master database</a:t>
            </a:r>
          </a:p>
          <a:p>
            <a:r>
              <a:rPr lang="en-US" sz="2000" dirty="0"/>
              <a:t>Messages towards unavailable hosts are buffered by the senders</a:t>
            </a:r>
          </a:p>
        </p:txBody>
      </p:sp>
      <p:sp>
        <p:nvSpPr>
          <p:cNvPr id="11" name="Title 3">
            <a:extLst>
              <a:ext uri="{FF2B5EF4-FFF2-40B4-BE49-F238E27FC236}">
                <a16:creationId xmlns:a16="http://schemas.microsoft.com/office/drawing/2014/main" id="{66D05071-788F-4795-AA29-B3A1A5F5DFF0}"/>
              </a:ext>
            </a:extLst>
          </p:cNvPr>
          <p:cNvSpPr txBox="1">
            <a:spLocks/>
          </p:cNvSpPr>
          <p:nvPr/>
        </p:nvSpPr>
        <p:spPr>
          <a:xfrm>
            <a:off x="3035800" y="1980000"/>
            <a:ext cx="6108200" cy="725349"/>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r>
              <a:rPr lang="en-US" sz="2600" dirty="0"/>
              <a:t>Consistency Management</a:t>
            </a:r>
          </a:p>
        </p:txBody>
      </p:sp>
      <p:pic>
        <p:nvPicPr>
          <p:cNvPr id="14" name="Immagine 13">
            <a:extLst>
              <a:ext uri="{FF2B5EF4-FFF2-40B4-BE49-F238E27FC236}">
                <a16:creationId xmlns:a16="http://schemas.microsoft.com/office/drawing/2014/main" id="{728F8268-1FA6-4A96-BD7D-466132B42D2D}"/>
              </a:ext>
            </a:extLst>
          </p:cNvPr>
          <p:cNvPicPr>
            <a:picLocks noChangeAspect="1"/>
          </p:cNvPicPr>
          <p:nvPr/>
        </p:nvPicPr>
        <p:blipFill>
          <a:blip r:embed="rId2"/>
          <a:stretch>
            <a:fillRect/>
          </a:stretch>
        </p:blipFill>
        <p:spPr>
          <a:xfrm>
            <a:off x="7015280" y="1980000"/>
            <a:ext cx="479949" cy="547706"/>
          </a:xfrm>
          <a:prstGeom prst="rect">
            <a:avLst/>
          </a:prstGeom>
        </p:spPr>
      </p:pic>
      <p:pic>
        <p:nvPicPr>
          <p:cNvPr id="16" name="Immagine 15">
            <a:extLst>
              <a:ext uri="{FF2B5EF4-FFF2-40B4-BE49-F238E27FC236}">
                <a16:creationId xmlns:a16="http://schemas.microsoft.com/office/drawing/2014/main" id="{FC2F049B-0786-4566-9868-8F0D5FD5D5A5}"/>
              </a:ext>
            </a:extLst>
          </p:cNvPr>
          <p:cNvPicPr>
            <a:picLocks noChangeAspect="1"/>
          </p:cNvPicPr>
          <p:nvPr/>
        </p:nvPicPr>
        <p:blipFill>
          <a:blip r:embed="rId3"/>
          <a:stretch>
            <a:fillRect/>
          </a:stretch>
        </p:blipFill>
        <p:spPr>
          <a:xfrm rot="16200000">
            <a:off x="6975269" y="45951"/>
            <a:ext cx="559970" cy="642835"/>
          </a:xfrm>
          <a:prstGeom prst="rect">
            <a:avLst/>
          </a:prstGeom>
        </p:spPr>
      </p:pic>
    </p:spTree>
    <p:extLst>
      <p:ext uri="{BB962C8B-B14F-4D97-AF65-F5344CB8AC3E}">
        <p14:creationId xmlns:p14="http://schemas.microsoft.com/office/powerpoint/2010/main" val="10814434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50"/>
                                        <p:tgtEl>
                                          <p:spTgt spid="9"/>
                                        </p:tgtEl>
                                      </p:cBhvr>
                                    </p:animEffect>
                                    <p:anim calcmode="lin" valueType="num">
                                      <p:cBhvr>
                                        <p:cTn id="8" dur="750" fill="hold"/>
                                        <p:tgtEl>
                                          <p:spTgt spid="9"/>
                                        </p:tgtEl>
                                        <p:attrNameLst>
                                          <p:attrName>ppt_x</p:attrName>
                                        </p:attrNameLst>
                                      </p:cBhvr>
                                      <p:tavLst>
                                        <p:tav tm="0">
                                          <p:val>
                                            <p:strVal val="#ppt_x"/>
                                          </p:val>
                                        </p:tav>
                                        <p:tav tm="100000">
                                          <p:val>
                                            <p:strVal val="#ppt_x"/>
                                          </p:val>
                                        </p:tav>
                                      </p:tavLst>
                                    </p:anim>
                                    <p:anim calcmode="lin" valueType="num">
                                      <p:cBhvr>
                                        <p:cTn id="9" dur="75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nodeType="afterEffect">
                                  <p:stCondLst>
                                    <p:cond delay="1000"/>
                                  </p:stCondLst>
                                  <p:childTnLst>
                                    <p:set>
                                      <p:cBhvr>
                                        <p:cTn id="12" dur="1" fill="hold">
                                          <p:stCondLst>
                                            <p:cond delay="0"/>
                                          </p:stCondLst>
                                        </p:cTn>
                                        <p:tgtEl>
                                          <p:spTgt spid="16"/>
                                        </p:tgtEl>
                                        <p:attrNameLst>
                                          <p:attrName>style.visibility</p:attrName>
                                        </p:attrNameLst>
                                      </p:cBhvr>
                                      <p:to>
                                        <p:strVal val="visible"/>
                                      </p:to>
                                    </p:set>
                                    <p:animEffect transition="in" filter="wipe(down)">
                                      <p:cBhvr>
                                        <p:cTn id="13" dur="50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grpId="0" nodeType="clickEffect">
                                  <p:stCondLst>
                                    <p:cond delay="0"/>
                                  </p:stCondLst>
                                  <p:childTnLst>
                                    <p:set>
                                      <p:cBhvr>
                                        <p:cTn id="17" dur="1" fill="hold">
                                          <p:stCondLst>
                                            <p:cond delay="0"/>
                                          </p:stCondLst>
                                        </p:cTn>
                                        <p:tgtEl>
                                          <p:spTgt spid="8">
                                            <p:txEl>
                                              <p:pRg st="0" end="0"/>
                                            </p:txEl>
                                          </p:spTgt>
                                        </p:tgtEl>
                                        <p:attrNameLst>
                                          <p:attrName>style.visibility</p:attrName>
                                        </p:attrNameLst>
                                      </p:cBhvr>
                                      <p:to>
                                        <p:strVal val="visible"/>
                                      </p:to>
                                    </p:set>
                                    <p:animEffect transition="in" filter="randombar(horizontal)">
                                      <p:cBhvr>
                                        <p:cTn id="18" dur="500"/>
                                        <p:tgtEl>
                                          <p:spTgt spid="8">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8">
                                            <p:txEl>
                                              <p:pRg st="1" end="1"/>
                                            </p:txEl>
                                          </p:spTgt>
                                        </p:tgtEl>
                                        <p:attrNameLst>
                                          <p:attrName>style.visibility</p:attrName>
                                        </p:attrNameLst>
                                      </p:cBhvr>
                                      <p:to>
                                        <p:strVal val="visible"/>
                                      </p:to>
                                    </p:set>
                                    <p:animEffect transition="in" filter="randombar(horizontal)">
                                      <p:cBhvr>
                                        <p:cTn id="23" dur="500"/>
                                        <p:tgtEl>
                                          <p:spTgt spid="8">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750"/>
                                        <p:tgtEl>
                                          <p:spTgt spid="11"/>
                                        </p:tgtEl>
                                      </p:cBhvr>
                                    </p:animEffect>
                                    <p:anim calcmode="lin" valueType="num">
                                      <p:cBhvr>
                                        <p:cTn id="29" dur="750" fill="hold"/>
                                        <p:tgtEl>
                                          <p:spTgt spid="11"/>
                                        </p:tgtEl>
                                        <p:attrNameLst>
                                          <p:attrName>ppt_x</p:attrName>
                                        </p:attrNameLst>
                                      </p:cBhvr>
                                      <p:tavLst>
                                        <p:tav tm="0">
                                          <p:val>
                                            <p:strVal val="#ppt_x"/>
                                          </p:val>
                                        </p:tav>
                                        <p:tav tm="100000">
                                          <p:val>
                                            <p:strVal val="#ppt_x"/>
                                          </p:val>
                                        </p:tav>
                                      </p:tavLst>
                                    </p:anim>
                                    <p:anim calcmode="lin" valueType="num">
                                      <p:cBhvr>
                                        <p:cTn id="30" dur="750" fill="hold"/>
                                        <p:tgtEl>
                                          <p:spTgt spid="11"/>
                                        </p:tgtEl>
                                        <p:attrNameLst>
                                          <p:attrName>ppt_y</p:attrName>
                                        </p:attrNameLst>
                                      </p:cBhvr>
                                      <p:tavLst>
                                        <p:tav tm="0">
                                          <p:val>
                                            <p:strVal val="#ppt_y+.1"/>
                                          </p:val>
                                        </p:tav>
                                        <p:tav tm="100000">
                                          <p:val>
                                            <p:strVal val="#ppt_y"/>
                                          </p:val>
                                        </p:tav>
                                      </p:tavLst>
                                    </p:anim>
                                  </p:childTnLst>
                                </p:cTn>
                              </p:par>
                            </p:childTnLst>
                          </p:cTn>
                        </p:par>
                        <p:par>
                          <p:cTn id="31" fill="hold">
                            <p:stCondLst>
                              <p:cond delay="750"/>
                            </p:stCondLst>
                            <p:childTnLst>
                              <p:par>
                                <p:cTn id="32" presetID="22" presetClass="entr" presetSubtype="4" fill="hold" nodeType="afterEffect">
                                  <p:stCondLst>
                                    <p:cond delay="1000"/>
                                  </p:stCondLst>
                                  <p:childTnLst>
                                    <p:set>
                                      <p:cBhvr>
                                        <p:cTn id="33" dur="1" fill="hold">
                                          <p:stCondLst>
                                            <p:cond delay="0"/>
                                          </p:stCondLst>
                                        </p:cTn>
                                        <p:tgtEl>
                                          <p:spTgt spid="14"/>
                                        </p:tgtEl>
                                        <p:attrNameLst>
                                          <p:attrName>style.visibility</p:attrName>
                                        </p:attrNameLst>
                                      </p:cBhvr>
                                      <p:to>
                                        <p:strVal val="visible"/>
                                      </p:to>
                                    </p:set>
                                    <p:animEffect transition="in" filter="wipe(down)">
                                      <p:cBhvr>
                                        <p:cTn id="34" dur="500"/>
                                        <p:tgtEl>
                                          <p:spTgt spid="14"/>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grpId="0" nodeType="clickEffect">
                                  <p:stCondLst>
                                    <p:cond delay="0"/>
                                  </p:stCondLst>
                                  <p:childTnLst>
                                    <p:set>
                                      <p:cBhvr>
                                        <p:cTn id="38" dur="1" fill="hold">
                                          <p:stCondLst>
                                            <p:cond delay="0"/>
                                          </p:stCondLst>
                                        </p:cTn>
                                        <p:tgtEl>
                                          <p:spTgt spid="10">
                                            <p:txEl>
                                              <p:pRg st="0" end="0"/>
                                            </p:txEl>
                                          </p:spTgt>
                                        </p:tgtEl>
                                        <p:attrNameLst>
                                          <p:attrName>style.visibility</p:attrName>
                                        </p:attrNameLst>
                                      </p:cBhvr>
                                      <p:to>
                                        <p:strVal val="visible"/>
                                      </p:to>
                                    </p:set>
                                    <p:animEffect transition="in" filter="randombar(horizontal)">
                                      <p:cBhvr>
                                        <p:cTn id="39" dur="500"/>
                                        <p:tgtEl>
                                          <p:spTgt spid="10">
                                            <p:txEl>
                                              <p:pRg st="0" end="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4" presetClass="entr" presetSubtype="10" fill="hold" grpId="0" nodeType="clickEffect">
                                  <p:stCondLst>
                                    <p:cond delay="0"/>
                                  </p:stCondLst>
                                  <p:childTnLst>
                                    <p:set>
                                      <p:cBhvr>
                                        <p:cTn id="43" dur="1" fill="hold">
                                          <p:stCondLst>
                                            <p:cond delay="0"/>
                                          </p:stCondLst>
                                        </p:cTn>
                                        <p:tgtEl>
                                          <p:spTgt spid="10">
                                            <p:txEl>
                                              <p:pRg st="1" end="1"/>
                                            </p:txEl>
                                          </p:spTgt>
                                        </p:tgtEl>
                                        <p:attrNameLst>
                                          <p:attrName>style.visibility</p:attrName>
                                        </p:attrNameLst>
                                      </p:cBhvr>
                                      <p:to>
                                        <p:strVal val="visible"/>
                                      </p:to>
                                    </p:set>
                                    <p:animEffect transition="in" filter="randombar(horizontal)">
                                      <p:cBhvr>
                                        <p:cTn id="44" dur="500"/>
                                        <p:tgtEl>
                                          <p:spTgt spid="10">
                                            <p:txEl>
                                              <p:pRg st="1" end="1"/>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4" presetClass="entr" presetSubtype="10" fill="hold" grpId="0" nodeType="clickEffect">
                                  <p:stCondLst>
                                    <p:cond delay="0"/>
                                  </p:stCondLst>
                                  <p:childTnLst>
                                    <p:set>
                                      <p:cBhvr>
                                        <p:cTn id="48" dur="1" fill="hold">
                                          <p:stCondLst>
                                            <p:cond delay="0"/>
                                          </p:stCondLst>
                                        </p:cTn>
                                        <p:tgtEl>
                                          <p:spTgt spid="10">
                                            <p:txEl>
                                              <p:pRg st="2" end="2"/>
                                            </p:txEl>
                                          </p:spTgt>
                                        </p:tgtEl>
                                        <p:attrNameLst>
                                          <p:attrName>style.visibility</p:attrName>
                                        </p:attrNameLst>
                                      </p:cBhvr>
                                      <p:to>
                                        <p:strVal val="visible"/>
                                      </p:to>
                                    </p:set>
                                    <p:animEffect transition="in" filter="randombar(horizontal)">
                                      <p:cBhvr>
                                        <p:cTn id="49" dur="500"/>
                                        <p:tgtEl>
                                          <p:spTgt spid="1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P spid="9" grpId="0"/>
      <p:bldP spid="10" grpId="0" build="p"/>
      <p:bldP spid="11"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Immagine 12">
            <a:extLst>
              <a:ext uri="{FF2B5EF4-FFF2-40B4-BE49-F238E27FC236}">
                <a16:creationId xmlns:a16="http://schemas.microsoft.com/office/drawing/2014/main" id="{287F4172-AC15-4D92-BE1E-73C2868B7353}"/>
              </a:ext>
            </a:extLst>
          </p:cNvPr>
          <p:cNvPicPr>
            <a:picLocks noChangeAspect="1"/>
          </p:cNvPicPr>
          <p:nvPr/>
        </p:nvPicPr>
        <p:blipFill>
          <a:blip r:embed="rId2"/>
          <a:stretch>
            <a:fillRect/>
          </a:stretch>
        </p:blipFill>
        <p:spPr>
          <a:xfrm>
            <a:off x="2970124" y="739290"/>
            <a:ext cx="5606174" cy="4282890"/>
          </a:xfrm>
          <a:prstGeom prst="rect">
            <a:avLst/>
          </a:prstGeom>
        </p:spPr>
      </p:pic>
      <p:sp>
        <p:nvSpPr>
          <p:cNvPr id="15" name="Titolo 1">
            <a:extLst>
              <a:ext uri="{FF2B5EF4-FFF2-40B4-BE49-F238E27FC236}">
                <a16:creationId xmlns:a16="http://schemas.microsoft.com/office/drawing/2014/main" id="{41DD5F53-59F5-471F-B894-DC89C98EE8B8}"/>
              </a:ext>
            </a:extLst>
          </p:cNvPr>
          <p:cNvSpPr>
            <a:spLocks noGrp="1"/>
          </p:cNvSpPr>
          <p:nvPr>
            <p:ph type="title"/>
          </p:nvPr>
        </p:nvSpPr>
        <p:spPr>
          <a:xfrm>
            <a:off x="2655841" y="-329645"/>
            <a:ext cx="6234741" cy="1221640"/>
          </a:xfrm>
        </p:spPr>
        <p:txBody>
          <a:bodyPr>
            <a:noAutofit/>
          </a:bodyPr>
          <a:lstStyle/>
          <a:p>
            <a:pPr algn="ctr"/>
            <a:r>
              <a:rPr lang="it-IT" sz="4000" dirty="0"/>
              <a:t>Service Deployment</a:t>
            </a:r>
          </a:p>
        </p:txBody>
      </p:sp>
    </p:spTree>
    <p:extLst>
      <p:ext uri="{BB962C8B-B14F-4D97-AF65-F5344CB8AC3E}">
        <p14:creationId xmlns:p14="http://schemas.microsoft.com/office/powerpoint/2010/main" val="1406865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750"/>
                                        <p:tgtEl>
                                          <p:spTgt spid="15"/>
                                        </p:tgtEl>
                                      </p:cBhvr>
                                    </p:animEffect>
                                    <p:anim calcmode="lin" valueType="num">
                                      <p:cBhvr>
                                        <p:cTn id="8" dur="750" fill="hold"/>
                                        <p:tgtEl>
                                          <p:spTgt spid="15"/>
                                        </p:tgtEl>
                                        <p:attrNameLst>
                                          <p:attrName>ppt_x</p:attrName>
                                        </p:attrNameLst>
                                      </p:cBhvr>
                                      <p:tavLst>
                                        <p:tav tm="0">
                                          <p:val>
                                            <p:strVal val="#ppt_x"/>
                                          </p:val>
                                        </p:tav>
                                        <p:tav tm="100000">
                                          <p:val>
                                            <p:strVal val="#ppt_x"/>
                                          </p:val>
                                        </p:tav>
                                      </p:tavLst>
                                    </p:anim>
                                    <p:anim calcmode="lin" valueType="num">
                                      <p:cBhvr>
                                        <p:cTn id="9" dur="75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750"/>
                                        <p:tgtEl>
                                          <p:spTgt spid="13"/>
                                        </p:tgtEl>
                                      </p:cBhvr>
                                    </p:animEffect>
                                    <p:anim calcmode="lin" valueType="num">
                                      <p:cBhvr>
                                        <p:cTn id="14" dur="750" fill="hold"/>
                                        <p:tgtEl>
                                          <p:spTgt spid="13"/>
                                        </p:tgtEl>
                                        <p:attrNameLst>
                                          <p:attrName>ppt_x</p:attrName>
                                        </p:attrNameLst>
                                      </p:cBhvr>
                                      <p:tavLst>
                                        <p:tav tm="0">
                                          <p:val>
                                            <p:strVal val="#ppt_x"/>
                                          </p:val>
                                        </p:tav>
                                        <p:tav tm="100000">
                                          <p:val>
                                            <p:strVal val="#ppt_x"/>
                                          </p:val>
                                        </p:tav>
                                      </p:tavLst>
                                    </p:anim>
                                    <p:anim calcmode="lin" valueType="num">
                                      <p:cBhvr>
                                        <p:cTn id="15" dur="75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822190" y="72000"/>
            <a:ext cx="6108200" cy="725349"/>
          </a:xfrm>
        </p:spPr>
        <p:txBody>
          <a:bodyPr>
            <a:normAutofit/>
          </a:bodyPr>
          <a:lstStyle/>
          <a:p>
            <a:r>
              <a:rPr lang="en-US" dirty="0"/>
              <a:t>Main Concepts</a:t>
            </a:r>
          </a:p>
        </p:txBody>
      </p:sp>
      <p:sp>
        <p:nvSpPr>
          <p:cNvPr id="5" name="Content Placeholder 4"/>
          <p:cNvSpPr>
            <a:spLocks noGrp="1"/>
          </p:cNvSpPr>
          <p:nvPr>
            <p:ph idx="1"/>
          </p:nvPr>
        </p:nvSpPr>
        <p:spPr>
          <a:xfrm>
            <a:off x="2937880" y="1317478"/>
            <a:ext cx="6108200" cy="1068935"/>
          </a:xfrm>
        </p:spPr>
        <p:txBody>
          <a:bodyPr>
            <a:normAutofit/>
          </a:bodyPr>
          <a:lstStyle/>
          <a:p>
            <a:r>
              <a:rPr lang="en-US" sz="1800" dirty="0"/>
              <a:t>User-defined operating environment (LAN)</a:t>
            </a:r>
          </a:p>
          <a:p>
            <a:r>
              <a:rPr lang="en-US" sz="1800" dirty="0"/>
              <a:t>Includes a </a:t>
            </a:r>
            <a:r>
              <a:rPr lang="en-US" sz="1800" b="1" dirty="0"/>
              <a:t>Janet Controller </a:t>
            </a:r>
            <a:r>
              <a:rPr lang="en-US" sz="1800" dirty="0"/>
              <a:t>acting as a border gateway between smart devices and the cloud infrastructure</a:t>
            </a:r>
          </a:p>
        </p:txBody>
      </p:sp>
      <p:sp>
        <p:nvSpPr>
          <p:cNvPr id="6" name="Title 3">
            <a:extLst>
              <a:ext uri="{FF2B5EF4-FFF2-40B4-BE49-F238E27FC236}">
                <a16:creationId xmlns:a16="http://schemas.microsoft.com/office/drawing/2014/main" id="{BB239A27-5AF4-48EB-8A17-44630CB8EFEE}"/>
              </a:ext>
            </a:extLst>
          </p:cNvPr>
          <p:cNvSpPr txBox="1">
            <a:spLocks/>
          </p:cNvSpPr>
          <p:nvPr/>
        </p:nvSpPr>
        <p:spPr>
          <a:xfrm>
            <a:off x="2830810" y="739290"/>
            <a:ext cx="6108200" cy="725349"/>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r>
              <a:rPr lang="en-US" sz="2600" dirty="0"/>
              <a:t>Location</a:t>
            </a:r>
          </a:p>
        </p:txBody>
      </p:sp>
      <p:sp>
        <p:nvSpPr>
          <p:cNvPr id="12" name="Content Placeholder 4">
            <a:extLst>
              <a:ext uri="{FF2B5EF4-FFF2-40B4-BE49-F238E27FC236}">
                <a16:creationId xmlns:a16="http://schemas.microsoft.com/office/drawing/2014/main" id="{042D64F0-A1F7-4636-96D9-3605CC178F08}"/>
              </a:ext>
            </a:extLst>
          </p:cNvPr>
          <p:cNvSpPr txBox="1">
            <a:spLocks/>
          </p:cNvSpPr>
          <p:nvPr/>
        </p:nvSpPr>
        <p:spPr>
          <a:xfrm>
            <a:off x="2937880" y="2897353"/>
            <a:ext cx="6108200" cy="106893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00206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a:t>Logical partitioning (sub-environment) of a location</a:t>
            </a:r>
          </a:p>
        </p:txBody>
      </p:sp>
      <p:sp>
        <p:nvSpPr>
          <p:cNvPr id="13" name="Title 3">
            <a:extLst>
              <a:ext uri="{FF2B5EF4-FFF2-40B4-BE49-F238E27FC236}">
                <a16:creationId xmlns:a16="http://schemas.microsoft.com/office/drawing/2014/main" id="{0AC693B2-11EB-427B-8FD8-54E7F3A78AED}"/>
              </a:ext>
            </a:extLst>
          </p:cNvPr>
          <p:cNvSpPr txBox="1">
            <a:spLocks/>
          </p:cNvSpPr>
          <p:nvPr/>
        </p:nvSpPr>
        <p:spPr>
          <a:xfrm>
            <a:off x="2830810" y="2322000"/>
            <a:ext cx="6108200" cy="725349"/>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r>
              <a:rPr lang="en-US" sz="2600" dirty="0"/>
              <a:t>Sublocation</a:t>
            </a:r>
          </a:p>
        </p:txBody>
      </p:sp>
      <p:sp>
        <p:nvSpPr>
          <p:cNvPr id="14" name="Content Placeholder 4">
            <a:extLst>
              <a:ext uri="{FF2B5EF4-FFF2-40B4-BE49-F238E27FC236}">
                <a16:creationId xmlns:a16="http://schemas.microsoft.com/office/drawing/2014/main" id="{C809C9FA-F0B5-40A6-AFCC-FF49A192DB8A}"/>
              </a:ext>
            </a:extLst>
          </p:cNvPr>
          <p:cNvSpPr txBox="1">
            <a:spLocks/>
          </p:cNvSpPr>
          <p:nvPr/>
        </p:nvSpPr>
        <p:spPr>
          <a:xfrm>
            <a:off x="2937880" y="3913463"/>
            <a:ext cx="6215270" cy="106893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00206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a:t>Smart device characterized by a state comprised of traits</a:t>
            </a:r>
          </a:p>
          <a:p>
            <a:r>
              <a:rPr lang="en-US" sz="1800" dirty="0"/>
              <a:t>State may evolve </a:t>
            </a:r>
            <a:r>
              <a:rPr lang="en-US" sz="1800" i="1" dirty="0"/>
              <a:t>autonomously</a:t>
            </a:r>
          </a:p>
          <a:p>
            <a:r>
              <a:rPr lang="en-US" sz="1800" dirty="0"/>
              <a:t>Supported devices: </a:t>
            </a:r>
            <a:r>
              <a:rPr lang="en-US" sz="1800" i="1" dirty="0"/>
              <a:t>Fan</a:t>
            </a:r>
            <a:r>
              <a:rPr lang="en-US" sz="1800" dirty="0"/>
              <a:t>, </a:t>
            </a:r>
            <a:r>
              <a:rPr lang="en-US" sz="1800" i="1" dirty="0"/>
              <a:t>Light</a:t>
            </a:r>
            <a:r>
              <a:rPr lang="en-US" sz="1800" dirty="0"/>
              <a:t> </a:t>
            </a:r>
            <a:r>
              <a:rPr lang="en-US" sz="1800" i="1" dirty="0"/>
              <a:t>Door</a:t>
            </a:r>
            <a:r>
              <a:rPr lang="en-US" sz="1800" dirty="0"/>
              <a:t>, </a:t>
            </a:r>
            <a:r>
              <a:rPr lang="en-US" sz="1800" i="1" dirty="0"/>
              <a:t>Thermostat</a:t>
            </a:r>
            <a:r>
              <a:rPr lang="en-US" sz="1800" dirty="0"/>
              <a:t>, </a:t>
            </a:r>
            <a:r>
              <a:rPr lang="en-US" sz="1800" i="1" dirty="0"/>
              <a:t>Conditioner</a:t>
            </a:r>
          </a:p>
        </p:txBody>
      </p:sp>
      <p:sp>
        <p:nvSpPr>
          <p:cNvPr id="15" name="Title 3">
            <a:extLst>
              <a:ext uri="{FF2B5EF4-FFF2-40B4-BE49-F238E27FC236}">
                <a16:creationId xmlns:a16="http://schemas.microsoft.com/office/drawing/2014/main" id="{FEFEDAA5-566C-4202-A344-12C554479880}"/>
              </a:ext>
            </a:extLst>
          </p:cNvPr>
          <p:cNvSpPr txBox="1">
            <a:spLocks/>
          </p:cNvSpPr>
          <p:nvPr/>
        </p:nvSpPr>
        <p:spPr>
          <a:xfrm>
            <a:off x="2830810" y="3335275"/>
            <a:ext cx="6108200" cy="725349"/>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r>
              <a:rPr lang="en-US" sz="2600" dirty="0"/>
              <a:t>Device</a:t>
            </a:r>
          </a:p>
        </p:txBody>
      </p:sp>
      <p:pic>
        <p:nvPicPr>
          <p:cNvPr id="16" name="Immagine 15">
            <a:extLst>
              <a:ext uri="{FF2B5EF4-FFF2-40B4-BE49-F238E27FC236}">
                <a16:creationId xmlns:a16="http://schemas.microsoft.com/office/drawing/2014/main" id="{ACF1C42D-1E9D-4A9C-9E58-2654A38E367C}"/>
              </a:ext>
            </a:extLst>
          </p:cNvPr>
          <p:cNvPicPr>
            <a:picLocks noChangeAspect="1"/>
          </p:cNvPicPr>
          <p:nvPr/>
        </p:nvPicPr>
        <p:blipFill>
          <a:blip r:embed="rId2"/>
          <a:stretch>
            <a:fillRect/>
          </a:stretch>
        </p:blipFill>
        <p:spPr>
          <a:xfrm>
            <a:off x="7456875" y="137346"/>
            <a:ext cx="1527050" cy="1015215"/>
          </a:xfrm>
          <a:prstGeom prst="rect">
            <a:avLst/>
          </a:prstGeom>
        </p:spPr>
      </p:pic>
    </p:spTree>
    <p:extLst>
      <p:ext uri="{BB962C8B-B14F-4D97-AF65-F5344CB8AC3E}">
        <p14:creationId xmlns:p14="http://schemas.microsoft.com/office/powerpoint/2010/main" val="3499126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1000"/>
                                  </p:stCondLst>
                                  <p:childTnLst>
                                    <p:set>
                                      <p:cBhvr>
                                        <p:cTn id="12" dur="1" fill="hold">
                                          <p:stCondLst>
                                            <p:cond delay="0"/>
                                          </p:stCondLst>
                                        </p:cTn>
                                        <p:tgtEl>
                                          <p:spTgt spid="16"/>
                                        </p:tgtEl>
                                        <p:attrNameLst>
                                          <p:attrName>style.visibility</p:attrName>
                                        </p:attrNameLst>
                                      </p:cBhvr>
                                      <p:to>
                                        <p:strVal val="visible"/>
                                      </p:to>
                                    </p:set>
                                    <p:animEffect transition="in" filter="wipe(left)">
                                      <p:cBhvr>
                                        <p:cTn id="13" dur="75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anim calcmode="lin" valueType="num">
                                      <p:cBhvr>
                                        <p:cTn id="19" dur="500" fill="hold"/>
                                        <p:tgtEl>
                                          <p:spTgt spid="6"/>
                                        </p:tgtEl>
                                        <p:attrNameLst>
                                          <p:attrName>ppt_x</p:attrName>
                                        </p:attrNameLst>
                                      </p:cBhvr>
                                      <p:tavLst>
                                        <p:tav tm="0">
                                          <p:val>
                                            <p:strVal val="#ppt_x"/>
                                          </p:val>
                                        </p:tav>
                                        <p:tav tm="100000">
                                          <p:val>
                                            <p:strVal val="#ppt_x"/>
                                          </p:val>
                                        </p:tav>
                                      </p:tavLst>
                                    </p:anim>
                                    <p:anim calcmode="lin" valueType="num">
                                      <p:cBhvr>
                                        <p:cTn id="20" dur="5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5">
                                            <p:txEl>
                                              <p:pRg st="0" end="0"/>
                                            </p:txEl>
                                          </p:spTgt>
                                        </p:tgtEl>
                                        <p:attrNameLst>
                                          <p:attrName>style.visibility</p:attrName>
                                        </p:attrNameLst>
                                      </p:cBhvr>
                                      <p:to>
                                        <p:strVal val="visible"/>
                                      </p:to>
                                    </p:set>
                                    <p:animEffect transition="in" filter="randombar(horizontal)">
                                      <p:cBhvr>
                                        <p:cTn id="25" dur="500"/>
                                        <p:tgtEl>
                                          <p:spTgt spid="5">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5">
                                            <p:txEl>
                                              <p:pRg st="1" end="1"/>
                                            </p:txEl>
                                          </p:spTgt>
                                        </p:tgtEl>
                                        <p:attrNameLst>
                                          <p:attrName>style.visibility</p:attrName>
                                        </p:attrNameLst>
                                      </p:cBhvr>
                                      <p:to>
                                        <p:strVal val="visible"/>
                                      </p:to>
                                    </p:set>
                                    <p:animEffect transition="in" filter="randombar(horizontal)">
                                      <p:cBhvr>
                                        <p:cTn id="30" dur="500"/>
                                        <p:tgtEl>
                                          <p:spTgt spid="5">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anim calcmode="lin" valueType="num">
                                      <p:cBhvr>
                                        <p:cTn id="36" dur="500" fill="hold"/>
                                        <p:tgtEl>
                                          <p:spTgt spid="13"/>
                                        </p:tgtEl>
                                        <p:attrNameLst>
                                          <p:attrName>ppt_x</p:attrName>
                                        </p:attrNameLst>
                                      </p:cBhvr>
                                      <p:tavLst>
                                        <p:tav tm="0">
                                          <p:val>
                                            <p:strVal val="#ppt_x"/>
                                          </p:val>
                                        </p:tav>
                                        <p:tav tm="100000">
                                          <p:val>
                                            <p:strVal val="#ppt_x"/>
                                          </p:val>
                                        </p:tav>
                                      </p:tavLst>
                                    </p:anim>
                                    <p:anim calcmode="lin" valueType="num">
                                      <p:cBhvr>
                                        <p:cTn id="37" dur="5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grpId="0" nodeType="click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randombar(horizontal)">
                                      <p:cBhvr>
                                        <p:cTn id="42" dur="500"/>
                                        <p:tgtEl>
                                          <p:spTgt spid="12"/>
                                        </p:tgtEl>
                                      </p:cBhvr>
                                    </p:animEffect>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fade">
                                      <p:cBhvr>
                                        <p:cTn id="47" dur="500"/>
                                        <p:tgtEl>
                                          <p:spTgt spid="15"/>
                                        </p:tgtEl>
                                      </p:cBhvr>
                                    </p:animEffect>
                                    <p:anim calcmode="lin" valueType="num">
                                      <p:cBhvr>
                                        <p:cTn id="48" dur="500" fill="hold"/>
                                        <p:tgtEl>
                                          <p:spTgt spid="15"/>
                                        </p:tgtEl>
                                        <p:attrNameLst>
                                          <p:attrName>ppt_x</p:attrName>
                                        </p:attrNameLst>
                                      </p:cBhvr>
                                      <p:tavLst>
                                        <p:tav tm="0">
                                          <p:val>
                                            <p:strVal val="#ppt_x"/>
                                          </p:val>
                                        </p:tav>
                                        <p:tav tm="100000">
                                          <p:val>
                                            <p:strVal val="#ppt_x"/>
                                          </p:val>
                                        </p:tav>
                                      </p:tavLst>
                                    </p:anim>
                                    <p:anim calcmode="lin" valueType="num">
                                      <p:cBhvr>
                                        <p:cTn id="49" dur="5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14" presetClass="entr" presetSubtype="10" fill="hold" grpId="0" nodeType="clickEffect">
                                  <p:stCondLst>
                                    <p:cond delay="0"/>
                                  </p:stCondLst>
                                  <p:childTnLst>
                                    <p:set>
                                      <p:cBhvr>
                                        <p:cTn id="53" dur="1" fill="hold">
                                          <p:stCondLst>
                                            <p:cond delay="0"/>
                                          </p:stCondLst>
                                        </p:cTn>
                                        <p:tgtEl>
                                          <p:spTgt spid="14">
                                            <p:txEl>
                                              <p:pRg st="0" end="0"/>
                                            </p:txEl>
                                          </p:spTgt>
                                        </p:tgtEl>
                                        <p:attrNameLst>
                                          <p:attrName>style.visibility</p:attrName>
                                        </p:attrNameLst>
                                      </p:cBhvr>
                                      <p:to>
                                        <p:strVal val="visible"/>
                                      </p:to>
                                    </p:set>
                                    <p:animEffect transition="in" filter="randombar(horizontal)">
                                      <p:cBhvr>
                                        <p:cTn id="54" dur="500"/>
                                        <p:tgtEl>
                                          <p:spTgt spid="14">
                                            <p:txEl>
                                              <p:pRg st="0" end="0"/>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14" presetClass="entr" presetSubtype="10" fill="hold" grpId="0" nodeType="clickEffect">
                                  <p:stCondLst>
                                    <p:cond delay="0"/>
                                  </p:stCondLst>
                                  <p:childTnLst>
                                    <p:set>
                                      <p:cBhvr>
                                        <p:cTn id="58" dur="1" fill="hold">
                                          <p:stCondLst>
                                            <p:cond delay="0"/>
                                          </p:stCondLst>
                                        </p:cTn>
                                        <p:tgtEl>
                                          <p:spTgt spid="14">
                                            <p:txEl>
                                              <p:pRg st="1" end="1"/>
                                            </p:txEl>
                                          </p:spTgt>
                                        </p:tgtEl>
                                        <p:attrNameLst>
                                          <p:attrName>style.visibility</p:attrName>
                                        </p:attrNameLst>
                                      </p:cBhvr>
                                      <p:to>
                                        <p:strVal val="visible"/>
                                      </p:to>
                                    </p:set>
                                    <p:animEffect transition="in" filter="randombar(horizontal)">
                                      <p:cBhvr>
                                        <p:cTn id="59" dur="500"/>
                                        <p:tgtEl>
                                          <p:spTgt spid="14">
                                            <p:txEl>
                                              <p:pRg st="1" end="1"/>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4" presetClass="entr" presetSubtype="10" fill="hold" grpId="0" nodeType="clickEffect">
                                  <p:stCondLst>
                                    <p:cond delay="0"/>
                                  </p:stCondLst>
                                  <p:childTnLst>
                                    <p:set>
                                      <p:cBhvr>
                                        <p:cTn id="63" dur="1" fill="hold">
                                          <p:stCondLst>
                                            <p:cond delay="0"/>
                                          </p:stCondLst>
                                        </p:cTn>
                                        <p:tgtEl>
                                          <p:spTgt spid="14">
                                            <p:txEl>
                                              <p:pRg st="2" end="2"/>
                                            </p:txEl>
                                          </p:spTgt>
                                        </p:tgtEl>
                                        <p:attrNameLst>
                                          <p:attrName>style.visibility</p:attrName>
                                        </p:attrNameLst>
                                      </p:cBhvr>
                                      <p:to>
                                        <p:strVal val="visible"/>
                                      </p:to>
                                    </p:set>
                                    <p:animEffect transition="in" filter="randombar(horizontal)">
                                      <p:cBhvr>
                                        <p:cTn id="64" dur="500"/>
                                        <p:tgtEl>
                                          <p:spTgt spid="1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bldP spid="6" grpId="0"/>
      <p:bldP spid="12" grpId="0"/>
      <p:bldP spid="13" grpId="0"/>
      <p:bldP spid="14" grpId="0" build="p"/>
      <p:bldP spid="1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a:extLst>
              <a:ext uri="{FF2B5EF4-FFF2-40B4-BE49-F238E27FC236}">
                <a16:creationId xmlns:a16="http://schemas.microsoft.com/office/drawing/2014/main" id="{20F6933C-8F1D-46CF-B822-8D84AB18480F}"/>
              </a:ext>
            </a:extLst>
          </p:cNvPr>
          <p:cNvPicPr>
            <a:picLocks noChangeAspect="1"/>
          </p:cNvPicPr>
          <p:nvPr/>
        </p:nvPicPr>
        <p:blipFill>
          <a:blip r:embed="rId2">
            <a:alphaModFix amt="17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3" name="Immagine 2">
            <a:extLst>
              <a:ext uri="{FF2B5EF4-FFF2-40B4-BE49-F238E27FC236}">
                <a16:creationId xmlns:a16="http://schemas.microsoft.com/office/drawing/2014/main" id="{FC81FE03-2656-426E-B79C-EC0535A63F36}"/>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0" y="937"/>
            <a:ext cx="9144000" cy="5141626"/>
          </a:xfrm>
          <a:prstGeom prst="rect">
            <a:avLst/>
          </a:prstGeom>
        </p:spPr>
      </p:pic>
      <p:sp>
        <p:nvSpPr>
          <p:cNvPr id="15" name="Title 1">
            <a:extLst>
              <a:ext uri="{FF2B5EF4-FFF2-40B4-BE49-F238E27FC236}">
                <a16:creationId xmlns:a16="http://schemas.microsoft.com/office/drawing/2014/main" id="{C6F0439F-4D99-4AB6-8176-E837BC49830E}"/>
              </a:ext>
            </a:extLst>
          </p:cNvPr>
          <p:cNvSpPr txBox="1">
            <a:spLocks/>
          </p:cNvSpPr>
          <p:nvPr/>
        </p:nvSpPr>
        <p:spPr>
          <a:xfrm>
            <a:off x="448965" y="3640685"/>
            <a:ext cx="8246070" cy="991730"/>
          </a:xfrm>
          <a:prstGeom prst="rect">
            <a:avLst/>
          </a:prstGeom>
          <a:noFill/>
          <a:effectLst>
            <a:outerShdw blurRad="50800" dist="38100" dir="2700000" algn="tl" rotWithShape="0">
              <a:prstClr val="black">
                <a:alpha val="40000"/>
              </a:prstClr>
            </a:outerShdw>
          </a:effectLst>
        </p:spPr>
        <p:txBody>
          <a:bodyPr vert="horz" lIns="91440" tIns="45720" rIns="91440" bIns="45720" rtlCol="0" anchor="ctr">
            <a:noAutofit/>
          </a:bodyPr>
          <a:lstStyle>
            <a:lvl1pPr algn="r" defTabSz="914400" rtl="0" eaLnBrk="1" latinLnBrk="0" hangingPunct="1">
              <a:spcBef>
                <a:spcPct val="0"/>
              </a:spcBef>
              <a:buNone/>
              <a:defRPr sz="3600" kern="1200">
                <a:solidFill>
                  <a:srgbClr val="7030A0"/>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5400" i="0" u="none" strike="noStrike" kern="1200" cap="none" spc="0" normalizeH="0" baseline="0" noProof="0" dirty="0">
                <a:ln>
                  <a:noFill/>
                </a:ln>
                <a:solidFill>
                  <a:srgbClr val="7030A0"/>
                </a:solidFill>
                <a:effectLst/>
                <a:uLnTx/>
                <a:uFillTx/>
                <a:latin typeface="Calibri"/>
                <a:ea typeface="+mj-ea"/>
                <a:cs typeface="+mj-cs"/>
              </a:rPr>
              <a:t>Thank you for your attention</a:t>
            </a:r>
          </a:p>
        </p:txBody>
      </p:sp>
      <p:pic>
        <p:nvPicPr>
          <p:cNvPr id="20" name="Immagine 19">
            <a:extLst>
              <a:ext uri="{FF2B5EF4-FFF2-40B4-BE49-F238E27FC236}">
                <a16:creationId xmlns:a16="http://schemas.microsoft.com/office/drawing/2014/main" id="{60495DC0-04A7-4EF8-ACCB-68591A72E38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44000" y="1403866"/>
            <a:ext cx="2137870" cy="2084114"/>
          </a:xfrm>
          <a:prstGeom prst="rect">
            <a:avLst/>
          </a:prstGeom>
        </p:spPr>
      </p:pic>
    </p:spTree>
    <p:extLst>
      <p:ext uri="{BB962C8B-B14F-4D97-AF65-F5344CB8AC3E}">
        <p14:creationId xmlns:p14="http://schemas.microsoft.com/office/powerpoint/2010/main" val="6690674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autoRev="1" fill="hold" grpId="0" nodeType="afterEffect">
                                  <p:stCondLst>
                                    <p:cond delay="0"/>
                                  </p:stCondLst>
                                  <p:childTnLst>
                                    <p:animScale>
                                      <p:cBhvr>
                                        <p:cTn id="6" dur="400" fill="hold"/>
                                        <p:tgtEl>
                                          <p:spTgt spid="1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3">
            <a:extLst>
              <a:ext uri="{FF2B5EF4-FFF2-40B4-BE49-F238E27FC236}">
                <a16:creationId xmlns:a16="http://schemas.microsoft.com/office/drawing/2014/main" id="{3B5D6C71-A685-4F93-ABAD-AF15984EBE86}"/>
              </a:ext>
            </a:extLst>
          </p:cNvPr>
          <p:cNvSpPr>
            <a:spLocks noGrp="1"/>
          </p:cNvSpPr>
          <p:nvPr>
            <p:ph type="title"/>
          </p:nvPr>
        </p:nvSpPr>
        <p:spPr>
          <a:xfrm>
            <a:off x="2822190" y="72000"/>
            <a:ext cx="6108200" cy="725349"/>
          </a:xfrm>
        </p:spPr>
        <p:txBody>
          <a:bodyPr>
            <a:normAutofit/>
          </a:bodyPr>
          <a:lstStyle/>
          <a:p>
            <a:r>
              <a:rPr lang="en-US" dirty="0"/>
              <a:t>Main Functionalities</a:t>
            </a:r>
          </a:p>
        </p:txBody>
      </p:sp>
      <p:sp>
        <p:nvSpPr>
          <p:cNvPr id="11" name="Content Placeholder 4">
            <a:extLst>
              <a:ext uri="{FF2B5EF4-FFF2-40B4-BE49-F238E27FC236}">
                <a16:creationId xmlns:a16="http://schemas.microsoft.com/office/drawing/2014/main" id="{3037DC8A-4EAD-46A8-A216-D1C2D303ED69}"/>
              </a:ext>
            </a:extLst>
          </p:cNvPr>
          <p:cNvSpPr>
            <a:spLocks noGrp="1"/>
          </p:cNvSpPr>
          <p:nvPr>
            <p:ph idx="1"/>
          </p:nvPr>
        </p:nvSpPr>
        <p:spPr>
          <a:xfrm>
            <a:off x="2937880" y="1375537"/>
            <a:ext cx="6108200" cy="1068935"/>
          </a:xfrm>
        </p:spPr>
        <p:txBody>
          <a:bodyPr>
            <a:normAutofit/>
          </a:bodyPr>
          <a:lstStyle/>
          <a:p>
            <a:r>
              <a:rPr lang="en-US" sz="1800" dirty="0"/>
              <a:t>Register in the application via e-mail verification</a:t>
            </a:r>
          </a:p>
          <a:p>
            <a:r>
              <a:rPr lang="en-US" sz="1800" dirty="0"/>
              <a:t>Recover lost password via e-mail</a:t>
            </a:r>
          </a:p>
        </p:txBody>
      </p:sp>
      <p:sp>
        <p:nvSpPr>
          <p:cNvPr id="12" name="Title 3">
            <a:extLst>
              <a:ext uri="{FF2B5EF4-FFF2-40B4-BE49-F238E27FC236}">
                <a16:creationId xmlns:a16="http://schemas.microsoft.com/office/drawing/2014/main" id="{7D4359E1-192E-4384-829C-FCC3A9132705}"/>
              </a:ext>
            </a:extLst>
          </p:cNvPr>
          <p:cNvSpPr txBox="1">
            <a:spLocks/>
          </p:cNvSpPr>
          <p:nvPr/>
        </p:nvSpPr>
        <p:spPr>
          <a:xfrm>
            <a:off x="2830810" y="797349"/>
            <a:ext cx="6108200" cy="725349"/>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r>
              <a:rPr lang="en-US" sz="2600" dirty="0"/>
              <a:t>Unauthenticated Users</a:t>
            </a:r>
          </a:p>
        </p:txBody>
      </p:sp>
      <p:sp>
        <p:nvSpPr>
          <p:cNvPr id="13" name="Content Placeholder 4">
            <a:extLst>
              <a:ext uri="{FF2B5EF4-FFF2-40B4-BE49-F238E27FC236}">
                <a16:creationId xmlns:a16="http://schemas.microsoft.com/office/drawing/2014/main" id="{8537351F-5BCC-43D3-90E9-32419D531F77}"/>
              </a:ext>
            </a:extLst>
          </p:cNvPr>
          <p:cNvSpPr txBox="1">
            <a:spLocks/>
          </p:cNvSpPr>
          <p:nvPr/>
        </p:nvSpPr>
        <p:spPr>
          <a:xfrm>
            <a:off x="2937880" y="2691823"/>
            <a:ext cx="5451745" cy="24997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00206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a:t>Add and delete locations, sublocations or devices</a:t>
            </a:r>
          </a:p>
          <a:p>
            <a:r>
              <a:rPr lang="en-US" sz="1800" dirty="0"/>
              <a:t>Define custom names for their locations, sublocations and devices</a:t>
            </a:r>
          </a:p>
          <a:p>
            <a:r>
              <a:rPr lang="en-US" sz="1800" dirty="0"/>
              <a:t>View the current configuration and state of their locations, sublocations and devices</a:t>
            </a:r>
          </a:p>
          <a:p>
            <a:r>
              <a:rPr lang="en-US" sz="1800" dirty="0"/>
              <a:t>Issue commands to change the state of their devices</a:t>
            </a:r>
          </a:p>
          <a:p>
            <a:r>
              <a:rPr lang="en-US" sz="1800" dirty="0"/>
              <a:t>Browse usage statistics of their devices</a:t>
            </a:r>
          </a:p>
        </p:txBody>
      </p:sp>
      <p:sp>
        <p:nvSpPr>
          <p:cNvPr id="14" name="Title 3">
            <a:extLst>
              <a:ext uri="{FF2B5EF4-FFF2-40B4-BE49-F238E27FC236}">
                <a16:creationId xmlns:a16="http://schemas.microsoft.com/office/drawing/2014/main" id="{E8C99EE1-C25B-4A7B-B78B-6225154CF4DD}"/>
              </a:ext>
            </a:extLst>
          </p:cNvPr>
          <p:cNvSpPr txBox="1">
            <a:spLocks/>
          </p:cNvSpPr>
          <p:nvPr/>
        </p:nvSpPr>
        <p:spPr>
          <a:xfrm>
            <a:off x="2830810" y="2113635"/>
            <a:ext cx="6108200" cy="725349"/>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r>
              <a:rPr lang="en-US" sz="2600" dirty="0"/>
              <a:t>Authenticated Users</a:t>
            </a:r>
          </a:p>
        </p:txBody>
      </p:sp>
      <p:pic>
        <p:nvPicPr>
          <p:cNvPr id="16" name="Immagine 15">
            <a:extLst>
              <a:ext uri="{FF2B5EF4-FFF2-40B4-BE49-F238E27FC236}">
                <a16:creationId xmlns:a16="http://schemas.microsoft.com/office/drawing/2014/main" id="{635B171C-2C90-4465-8BD2-094AA323EBD9}"/>
              </a:ext>
            </a:extLst>
          </p:cNvPr>
          <p:cNvPicPr>
            <a:picLocks noChangeAspect="1"/>
          </p:cNvPicPr>
          <p:nvPr/>
        </p:nvPicPr>
        <p:blipFill>
          <a:blip r:embed="rId2" cstate="print">
            <a:alphaModFix amt="83000"/>
            <a:extLst>
              <a:ext uri="{28A0092B-C50C-407E-A947-70E740481C1C}">
                <a14:useLocalDpi xmlns:a14="http://schemas.microsoft.com/office/drawing/2010/main" val="0"/>
              </a:ext>
            </a:extLst>
          </a:blip>
          <a:srcRect/>
          <a:stretch/>
        </p:blipFill>
        <p:spPr>
          <a:xfrm>
            <a:off x="6251755" y="874259"/>
            <a:ext cx="384822" cy="421080"/>
          </a:xfrm>
          <a:prstGeom prst="rect">
            <a:avLst/>
          </a:prstGeom>
        </p:spPr>
      </p:pic>
      <p:pic>
        <p:nvPicPr>
          <p:cNvPr id="18" name="Immagine 17">
            <a:extLst>
              <a:ext uri="{FF2B5EF4-FFF2-40B4-BE49-F238E27FC236}">
                <a16:creationId xmlns:a16="http://schemas.microsoft.com/office/drawing/2014/main" id="{187D1C24-5196-4971-ADC1-FBD4DDD016D1}"/>
              </a:ext>
            </a:extLst>
          </p:cNvPr>
          <p:cNvPicPr>
            <a:picLocks noChangeAspect="1"/>
          </p:cNvPicPr>
          <p:nvPr/>
        </p:nvPicPr>
        <p:blipFill>
          <a:blip r:embed="rId3" cstate="print">
            <a:alphaModFix amt="83000"/>
            <a:extLst>
              <a:ext uri="{28A0092B-C50C-407E-A947-70E740481C1C}">
                <a14:useLocalDpi xmlns:a14="http://schemas.microsoft.com/office/drawing/2010/main" val="0"/>
              </a:ext>
            </a:extLst>
          </a:blip>
          <a:srcRect/>
          <a:stretch/>
        </p:blipFill>
        <p:spPr>
          <a:xfrm>
            <a:off x="6251755" y="2193831"/>
            <a:ext cx="384823" cy="421080"/>
          </a:xfrm>
          <a:prstGeom prst="rect">
            <a:avLst/>
          </a:prstGeom>
        </p:spPr>
      </p:pic>
      <p:pic>
        <p:nvPicPr>
          <p:cNvPr id="24" name="Immagine 23">
            <a:extLst>
              <a:ext uri="{FF2B5EF4-FFF2-40B4-BE49-F238E27FC236}">
                <a16:creationId xmlns:a16="http://schemas.microsoft.com/office/drawing/2014/main" id="{49AEA554-2580-45B7-9F1E-2BA2E40D4C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73395" y="0"/>
            <a:ext cx="1292771" cy="1292771"/>
          </a:xfrm>
          <a:prstGeom prst="rect">
            <a:avLst/>
          </a:prstGeom>
        </p:spPr>
      </p:pic>
    </p:spTree>
    <p:extLst>
      <p:ext uri="{BB962C8B-B14F-4D97-AF65-F5344CB8AC3E}">
        <p14:creationId xmlns:p14="http://schemas.microsoft.com/office/powerpoint/2010/main" val="305764406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750"/>
                            </p:stCondLst>
                            <p:childTnLst>
                              <p:par>
                                <p:cTn id="11" presetID="22" presetClass="entr" presetSubtype="4" fill="hold" nodeType="afterEffect">
                                  <p:stCondLst>
                                    <p:cond delay="1000"/>
                                  </p:stCondLst>
                                  <p:childTnLst>
                                    <p:set>
                                      <p:cBhvr>
                                        <p:cTn id="12" dur="1" fill="hold">
                                          <p:stCondLst>
                                            <p:cond delay="0"/>
                                          </p:stCondLst>
                                        </p:cTn>
                                        <p:tgtEl>
                                          <p:spTgt spid="24"/>
                                        </p:tgtEl>
                                        <p:attrNameLst>
                                          <p:attrName>style.visibility</p:attrName>
                                        </p:attrNameLst>
                                      </p:cBhvr>
                                      <p:to>
                                        <p:strVal val="visible"/>
                                      </p:to>
                                    </p:set>
                                    <p:animEffect transition="in" filter="wipe(down)">
                                      <p:cBhvr>
                                        <p:cTn id="13" dur="750"/>
                                        <p:tgtEl>
                                          <p:spTgt spid="24"/>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anim calcmode="lin" valueType="num">
                                      <p:cBhvr>
                                        <p:cTn id="19" dur="500" fill="hold"/>
                                        <p:tgtEl>
                                          <p:spTgt spid="12"/>
                                        </p:tgtEl>
                                        <p:attrNameLst>
                                          <p:attrName>ppt_x</p:attrName>
                                        </p:attrNameLst>
                                      </p:cBhvr>
                                      <p:tavLst>
                                        <p:tav tm="0">
                                          <p:val>
                                            <p:strVal val="#ppt_x"/>
                                          </p:val>
                                        </p:tav>
                                        <p:tav tm="100000">
                                          <p:val>
                                            <p:strVal val="#ppt_x"/>
                                          </p:val>
                                        </p:tav>
                                      </p:tavLst>
                                    </p:anim>
                                    <p:anim calcmode="lin" valueType="num">
                                      <p:cBhvr>
                                        <p:cTn id="20" dur="500" fill="hold"/>
                                        <p:tgtEl>
                                          <p:spTgt spid="12"/>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22" presetClass="entr" presetSubtype="4" fill="hold" nodeType="afterEffect">
                                  <p:stCondLst>
                                    <p:cond delay="750"/>
                                  </p:stCondLst>
                                  <p:childTnLst>
                                    <p:set>
                                      <p:cBhvr>
                                        <p:cTn id="23" dur="1" fill="hold">
                                          <p:stCondLst>
                                            <p:cond delay="0"/>
                                          </p:stCondLst>
                                        </p:cTn>
                                        <p:tgtEl>
                                          <p:spTgt spid="16"/>
                                        </p:tgtEl>
                                        <p:attrNameLst>
                                          <p:attrName>style.visibility</p:attrName>
                                        </p:attrNameLst>
                                      </p:cBhvr>
                                      <p:to>
                                        <p:strVal val="visible"/>
                                      </p:to>
                                    </p:set>
                                    <p:animEffect transition="in" filter="wipe(down)">
                                      <p:cBhvr>
                                        <p:cTn id="24" dur="500"/>
                                        <p:tgtEl>
                                          <p:spTgt spid="16"/>
                                        </p:tgtEl>
                                      </p:cBhvr>
                                    </p:animEffect>
                                  </p:childTnLst>
                                </p:cTn>
                              </p:par>
                            </p:childTnLst>
                          </p:cTn>
                        </p:par>
                      </p:childTnLst>
                    </p:cTn>
                  </p:par>
                  <p:par>
                    <p:cTn id="25" fill="hold">
                      <p:stCondLst>
                        <p:cond delay="indefinite"/>
                      </p:stCondLst>
                      <p:childTnLst>
                        <p:par>
                          <p:cTn id="26" fill="hold">
                            <p:stCondLst>
                              <p:cond delay="0"/>
                            </p:stCondLst>
                            <p:childTnLst>
                              <p:par>
                                <p:cTn id="27" presetID="14" presetClass="entr" presetSubtype="10" fill="hold" grpId="0" nodeType="clickEffect">
                                  <p:stCondLst>
                                    <p:cond delay="0"/>
                                  </p:stCondLst>
                                  <p:childTnLst>
                                    <p:set>
                                      <p:cBhvr>
                                        <p:cTn id="28"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29" dur="500"/>
                                        <p:tgtEl>
                                          <p:spTgt spid="11">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grpId="0" nodeType="clickEffect">
                                  <p:stCondLst>
                                    <p:cond delay="0"/>
                                  </p:stCondLst>
                                  <p:childTnLst>
                                    <p:set>
                                      <p:cBhvr>
                                        <p:cTn id="33"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34" dur="500"/>
                                        <p:tgtEl>
                                          <p:spTgt spid="11">
                                            <p:txEl>
                                              <p:pRg st="1" end="1"/>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fade">
                                      <p:cBhvr>
                                        <p:cTn id="39" dur="500"/>
                                        <p:tgtEl>
                                          <p:spTgt spid="14"/>
                                        </p:tgtEl>
                                      </p:cBhvr>
                                    </p:animEffect>
                                    <p:anim calcmode="lin" valueType="num">
                                      <p:cBhvr>
                                        <p:cTn id="40" dur="500" fill="hold"/>
                                        <p:tgtEl>
                                          <p:spTgt spid="14"/>
                                        </p:tgtEl>
                                        <p:attrNameLst>
                                          <p:attrName>ppt_x</p:attrName>
                                        </p:attrNameLst>
                                      </p:cBhvr>
                                      <p:tavLst>
                                        <p:tav tm="0">
                                          <p:val>
                                            <p:strVal val="#ppt_x"/>
                                          </p:val>
                                        </p:tav>
                                        <p:tav tm="100000">
                                          <p:val>
                                            <p:strVal val="#ppt_x"/>
                                          </p:val>
                                        </p:tav>
                                      </p:tavLst>
                                    </p:anim>
                                    <p:anim calcmode="lin" valueType="num">
                                      <p:cBhvr>
                                        <p:cTn id="41" dur="500" fill="hold"/>
                                        <p:tgtEl>
                                          <p:spTgt spid="14"/>
                                        </p:tgtEl>
                                        <p:attrNameLst>
                                          <p:attrName>ppt_y</p:attrName>
                                        </p:attrNameLst>
                                      </p:cBhvr>
                                      <p:tavLst>
                                        <p:tav tm="0">
                                          <p:val>
                                            <p:strVal val="#ppt_y+.1"/>
                                          </p:val>
                                        </p:tav>
                                        <p:tav tm="100000">
                                          <p:val>
                                            <p:strVal val="#ppt_y"/>
                                          </p:val>
                                        </p:tav>
                                      </p:tavLst>
                                    </p:anim>
                                  </p:childTnLst>
                                </p:cTn>
                              </p:par>
                            </p:childTnLst>
                          </p:cTn>
                        </p:par>
                        <p:par>
                          <p:cTn id="42" fill="hold">
                            <p:stCondLst>
                              <p:cond delay="500"/>
                            </p:stCondLst>
                            <p:childTnLst>
                              <p:par>
                                <p:cTn id="43" presetID="22" presetClass="entr" presetSubtype="4" fill="hold" nodeType="afterEffect">
                                  <p:stCondLst>
                                    <p:cond delay="750"/>
                                  </p:stCondLst>
                                  <p:childTnLst>
                                    <p:set>
                                      <p:cBhvr>
                                        <p:cTn id="44" dur="1" fill="hold">
                                          <p:stCondLst>
                                            <p:cond delay="0"/>
                                          </p:stCondLst>
                                        </p:cTn>
                                        <p:tgtEl>
                                          <p:spTgt spid="18"/>
                                        </p:tgtEl>
                                        <p:attrNameLst>
                                          <p:attrName>style.visibility</p:attrName>
                                        </p:attrNameLst>
                                      </p:cBhvr>
                                      <p:to>
                                        <p:strVal val="visible"/>
                                      </p:to>
                                    </p:set>
                                    <p:animEffect transition="in" filter="wipe(down)">
                                      <p:cBhvr>
                                        <p:cTn id="45" dur="500"/>
                                        <p:tgtEl>
                                          <p:spTgt spid="18"/>
                                        </p:tgtEl>
                                      </p:cBhvr>
                                    </p:animEffect>
                                  </p:childTnLst>
                                </p:cTn>
                              </p:par>
                            </p:childTnLst>
                          </p:cTn>
                        </p:par>
                      </p:childTnLst>
                    </p:cTn>
                  </p:par>
                  <p:par>
                    <p:cTn id="46" fill="hold">
                      <p:stCondLst>
                        <p:cond delay="indefinite"/>
                      </p:stCondLst>
                      <p:childTnLst>
                        <p:par>
                          <p:cTn id="47" fill="hold">
                            <p:stCondLst>
                              <p:cond delay="0"/>
                            </p:stCondLst>
                            <p:childTnLst>
                              <p:par>
                                <p:cTn id="48" presetID="14" presetClass="entr" presetSubtype="10" fill="hold" grpId="0" nodeType="clickEffect">
                                  <p:stCondLst>
                                    <p:cond delay="0"/>
                                  </p:stCondLst>
                                  <p:childTnLst>
                                    <p:set>
                                      <p:cBhvr>
                                        <p:cTn id="49" dur="1" fill="hold">
                                          <p:stCondLst>
                                            <p:cond delay="0"/>
                                          </p:stCondLst>
                                        </p:cTn>
                                        <p:tgtEl>
                                          <p:spTgt spid="13">
                                            <p:txEl>
                                              <p:pRg st="0" end="0"/>
                                            </p:txEl>
                                          </p:spTgt>
                                        </p:tgtEl>
                                        <p:attrNameLst>
                                          <p:attrName>style.visibility</p:attrName>
                                        </p:attrNameLst>
                                      </p:cBhvr>
                                      <p:to>
                                        <p:strVal val="visible"/>
                                      </p:to>
                                    </p:set>
                                    <p:animEffect transition="in" filter="randombar(horizontal)">
                                      <p:cBhvr>
                                        <p:cTn id="50" dur="500"/>
                                        <p:tgtEl>
                                          <p:spTgt spid="13">
                                            <p:txEl>
                                              <p:pRg st="0" end="0"/>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4" presetClass="entr" presetSubtype="10" fill="hold" grpId="0" nodeType="clickEffect">
                                  <p:stCondLst>
                                    <p:cond delay="0"/>
                                  </p:stCondLst>
                                  <p:childTnLst>
                                    <p:set>
                                      <p:cBhvr>
                                        <p:cTn id="54" dur="1" fill="hold">
                                          <p:stCondLst>
                                            <p:cond delay="0"/>
                                          </p:stCondLst>
                                        </p:cTn>
                                        <p:tgtEl>
                                          <p:spTgt spid="13">
                                            <p:txEl>
                                              <p:pRg st="1" end="1"/>
                                            </p:txEl>
                                          </p:spTgt>
                                        </p:tgtEl>
                                        <p:attrNameLst>
                                          <p:attrName>style.visibility</p:attrName>
                                        </p:attrNameLst>
                                      </p:cBhvr>
                                      <p:to>
                                        <p:strVal val="visible"/>
                                      </p:to>
                                    </p:set>
                                    <p:animEffect transition="in" filter="randombar(horizontal)">
                                      <p:cBhvr>
                                        <p:cTn id="55" dur="500"/>
                                        <p:tgtEl>
                                          <p:spTgt spid="13">
                                            <p:txEl>
                                              <p:pRg st="1" end="1"/>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4" presetClass="entr" presetSubtype="10" fill="hold" grpId="0" nodeType="clickEffect">
                                  <p:stCondLst>
                                    <p:cond delay="0"/>
                                  </p:stCondLst>
                                  <p:childTnLst>
                                    <p:set>
                                      <p:cBhvr>
                                        <p:cTn id="59" dur="1" fill="hold">
                                          <p:stCondLst>
                                            <p:cond delay="0"/>
                                          </p:stCondLst>
                                        </p:cTn>
                                        <p:tgtEl>
                                          <p:spTgt spid="13">
                                            <p:txEl>
                                              <p:pRg st="2" end="2"/>
                                            </p:txEl>
                                          </p:spTgt>
                                        </p:tgtEl>
                                        <p:attrNameLst>
                                          <p:attrName>style.visibility</p:attrName>
                                        </p:attrNameLst>
                                      </p:cBhvr>
                                      <p:to>
                                        <p:strVal val="visible"/>
                                      </p:to>
                                    </p:set>
                                    <p:animEffect transition="in" filter="randombar(horizontal)">
                                      <p:cBhvr>
                                        <p:cTn id="60" dur="500"/>
                                        <p:tgtEl>
                                          <p:spTgt spid="13">
                                            <p:txEl>
                                              <p:pRg st="2" end="2"/>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4" presetClass="entr" presetSubtype="10" fill="hold" grpId="0" nodeType="clickEffect">
                                  <p:stCondLst>
                                    <p:cond delay="0"/>
                                  </p:stCondLst>
                                  <p:childTnLst>
                                    <p:set>
                                      <p:cBhvr>
                                        <p:cTn id="64" dur="1" fill="hold">
                                          <p:stCondLst>
                                            <p:cond delay="0"/>
                                          </p:stCondLst>
                                        </p:cTn>
                                        <p:tgtEl>
                                          <p:spTgt spid="13">
                                            <p:txEl>
                                              <p:pRg st="3" end="3"/>
                                            </p:txEl>
                                          </p:spTgt>
                                        </p:tgtEl>
                                        <p:attrNameLst>
                                          <p:attrName>style.visibility</p:attrName>
                                        </p:attrNameLst>
                                      </p:cBhvr>
                                      <p:to>
                                        <p:strVal val="visible"/>
                                      </p:to>
                                    </p:set>
                                    <p:animEffect transition="in" filter="randombar(horizontal)">
                                      <p:cBhvr>
                                        <p:cTn id="65" dur="500"/>
                                        <p:tgtEl>
                                          <p:spTgt spid="13">
                                            <p:txEl>
                                              <p:pRg st="3" end="3"/>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14" presetClass="entr" presetSubtype="10" fill="hold" grpId="0" nodeType="clickEffect">
                                  <p:stCondLst>
                                    <p:cond delay="0"/>
                                  </p:stCondLst>
                                  <p:childTnLst>
                                    <p:set>
                                      <p:cBhvr>
                                        <p:cTn id="69" dur="1" fill="hold">
                                          <p:stCondLst>
                                            <p:cond delay="0"/>
                                          </p:stCondLst>
                                        </p:cTn>
                                        <p:tgtEl>
                                          <p:spTgt spid="13">
                                            <p:txEl>
                                              <p:pRg st="4" end="4"/>
                                            </p:txEl>
                                          </p:spTgt>
                                        </p:tgtEl>
                                        <p:attrNameLst>
                                          <p:attrName>style.visibility</p:attrName>
                                        </p:attrNameLst>
                                      </p:cBhvr>
                                      <p:to>
                                        <p:strVal val="visible"/>
                                      </p:to>
                                    </p:set>
                                    <p:animEffect transition="in" filter="randombar(horizontal)">
                                      <p:cBhvr>
                                        <p:cTn id="70" dur="500"/>
                                        <p:tgtEl>
                                          <p:spTgt spid="1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build="p"/>
      <p:bldP spid="12" grpId="0"/>
      <p:bldP spid="13" grpId="0" build="p"/>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a:extLst>
              <a:ext uri="{FF2B5EF4-FFF2-40B4-BE49-F238E27FC236}">
                <a16:creationId xmlns:a16="http://schemas.microsoft.com/office/drawing/2014/main" id="{60C59A29-2B40-4A5E-AD1E-02EB4C49DCFF}"/>
              </a:ext>
            </a:extLst>
          </p:cNvPr>
          <p:cNvSpPr txBox="1">
            <a:spLocks/>
          </p:cNvSpPr>
          <p:nvPr/>
        </p:nvSpPr>
        <p:spPr>
          <a:xfrm>
            <a:off x="7024430" y="530115"/>
            <a:ext cx="2128720" cy="127811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7030A0"/>
                </a:solidFill>
                <a:effectLst>
                  <a:outerShdw blurRad="50800" dist="38100" dir="2700000" algn="tl" rotWithShape="0">
                    <a:prstClr val="black">
                      <a:alpha val="40000"/>
                    </a:prstClr>
                  </a:outerShdw>
                </a:effectLst>
                <a:uLnTx/>
                <a:uFillTx/>
                <a:latin typeface="Calibri"/>
                <a:ea typeface="+mj-ea"/>
                <a:cs typeface="+mj-cs"/>
              </a:rPr>
              <a:t>Software</a:t>
            </a:r>
            <a:br>
              <a:rPr kumimoji="0" lang="en-US" sz="3000" b="0" i="0" u="none" strike="noStrike" kern="1200" cap="none" spc="0" normalizeH="0" baseline="0" noProof="0" dirty="0">
                <a:ln>
                  <a:noFill/>
                </a:ln>
                <a:solidFill>
                  <a:srgbClr val="7030A0"/>
                </a:solidFill>
                <a:effectLst>
                  <a:outerShdw blurRad="50800" dist="38100" dir="2700000" algn="tl" rotWithShape="0">
                    <a:prstClr val="black">
                      <a:alpha val="40000"/>
                    </a:prstClr>
                  </a:outerShdw>
                </a:effectLst>
                <a:uLnTx/>
                <a:uFillTx/>
                <a:latin typeface="Calibri"/>
                <a:ea typeface="+mj-ea"/>
                <a:cs typeface="+mj-cs"/>
              </a:rPr>
            </a:br>
            <a:r>
              <a:rPr kumimoji="0" lang="en-US" sz="3000" b="0" i="0" u="none" strike="noStrike" kern="1200" cap="none" spc="0" normalizeH="0" baseline="0" noProof="0" dirty="0">
                <a:ln>
                  <a:noFill/>
                </a:ln>
                <a:solidFill>
                  <a:srgbClr val="7030A0"/>
                </a:solidFill>
                <a:effectLst>
                  <a:outerShdw blurRad="50800" dist="38100" dir="2700000" algn="tl" rotWithShape="0">
                    <a:prstClr val="black">
                      <a:alpha val="40000"/>
                    </a:prstClr>
                  </a:outerShdw>
                </a:effectLst>
                <a:uLnTx/>
                <a:uFillTx/>
                <a:latin typeface="Calibri"/>
                <a:ea typeface="+mj-ea"/>
                <a:cs typeface="+mj-cs"/>
              </a:rPr>
              <a:t>Architecture</a:t>
            </a:r>
          </a:p>
        </p:txBody>
      </p:sp>
      <p:pic>
        <p:nvPicPr>
          <p:cNvPr id="9" name="Immagine 8">
            <a:extLst>
              <a:ext uri="{FF2B5EF4-FFF2-40B4-BE49-F238E27FC236}">
                <a16:creationId xmlns:a16="http://schemas.microsoft.com/office/drawing/2014/main" id="{6FB72E88-87B0-4FD4-8B1C-399EF268A615}"/>
              </a:ext>
            </a:extLst>
          </p:cNvPr>
          <p:cNvPicPr>
            <a:picLocks noChangeAspect="1"/>
          </p:cNvPicPr>
          <p:nvPr/>
        </p:nvPicPr>
        <p:blipFill>
          <a:blip r:embed="rId2"/>
          <a:stretch>
            <a:fillRect/>
          </a:stretch>
        </p:blipFill>
        <p:spPr>
          <a:xfrm>
            <a:off x="-467265" y="1"/>
            <a:ext cx="9620415" cy="2266339"/>
          </a:xfrm>
          <a:prstGeom prst="rect">
            <a:avLst/>
          </a:prstGeom>
        </p:spPr>
      </p:pic>
      <p:pic>
        <p:nvPicPr>
          <p:cNvPr id="3" name="Immagine 2">
            <a:extLst>
              <a:ext uri="{FF2B5EF4-FFF2-40B4-BE49-F238E27FC236}">
                <a16:creationId xmlns:a16="http://schemas.microsoft.com/office/drawing/2014/main" id="{60046123-E6EA-447D-8736-623414A50870}"/>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448965" y="504000"/>
            <a:ext cx="8704185" cy="4585468"/>
          </a:xfrm>
          <a:prstGeom prst="rect">
            <a:avLst/>
          </a:prstGeom>
        </p:spPr>
      </p:pic>
    </p:spTree>
    <p:extLst>
      <p:ext uri="{BB962C8B-B14F-4D97-AF65-F5344CB8AC3E}">
        <p14:creationId xmlns:p14="http://schemas.microsoft.com/office/powerpoint/2010/main" val="125866881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750"/>
                                        <p:tgtEl>
                                          <p:spTgt spid="5"/>
                                        </p:tgtEl>
                                      </p:cBhvr>
                                    </p:animEffect>
                                    <p:anim calcmode="lin" valueType="num">
                                      <p:cBhvr>
                                        <p:cTn id="8" dur="750" fill="hold"/>
                                        <p:tgtEl>
                                          <p:spTgt spid="5"/>
                                        </p:tgtEl>
                                        <p:attrNameLst>
                                          <p:attrName>ppt_x</p:attrName>
                                        </p:attrNameLst>
                                      </p:cBhvr>
                                      <p:tavLst>
                                        <p:tav tm="0">
                                          <p:val>
                                            <p:strVal val="#ppt_x"/>
                                          </p:val>
                                        </p:tav>
                                        <p:tav tm="100000">
                                          <p:val>
                                            <p:strVal val="#ppt_x"/>
                                          </p:val>
                                        </p:tav>
                                      </p:tavLst>
                                    </p:anim>
                                    <p:anim calcmode="lin" valueType="num">
                                      <p:cBhvr>
                                        <p:cTn id="9" dur="75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100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750"/>
                                        <p:tgtEl>
                                          <p:spTgt spid="3"/>
                                        </p:tgtEl>
                                      </p:cBhvr>
                                    </p:animEffect>
                                    <p:anim calcmode="lin" valueType="num">
                                      <p:cBhvr>
                                        <p:cTn id="14" dur="750" fill="hold"/>
                                        <p:tgtEl>
                                          <p:spTgt spid="3"/>
                                        </p:tgtEl>
                                        <p:attrNameLst>
                                          <p:attrName>ppt_x</p:attrName>
                                        </p:attrNameLst>
                                      </p:cBhvr>
                                      <p:tavLst>
                                        <p:tav tm="0">
                                          <p:val>
                                            <p:strVal val="#ppt_x"/>
                                          </p:val>
                                        </p:tav>
                                        <p:tav tm="100000">
                                          <p:val>
                                            <p:strVal val="#ppt_x"/>
                                          </p:val>
                                        </p:tav>
                                      </p:tavLst>
                                    </p:anim>
                                    <p:anim calcmode="lin" valueType="num">
                                      <p:cBhvr>
                                        <p:cTn id="15" dur="7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87151" y="3029865"/>
            <a:ext cx="7329840" cy="1527050"/>
          </a:xfrm>
        </p:spPr>
        <p:txBody>
          <a:bodyPr/>
          <a:lstStyle/>
          <a:p>
            <a:r>
              <a:rPr lang="en-US">
                <a:solidFill>
                  <a:srgbClr val="7030A0"/>
                </a:solidFill>
              </a:rPr>
              <a:t>JANEThome Application</a:t>
            </a:r>
            <a:endParaRPr lang="en-US" dirty="0">
              <a:solidFill>
                <a:srgbClr val="7030A0"/>
              </a:solidFill>
            </a:endParaRPr>
          </a:p>
        </p:txBody>
      </p:sp>
      <p:sp>
        <p:nvSpPr>
          <p:cNvPr id="3" name="Subtitle 2"/>
          <p:cNvSpPr>
            <a:spLocks noGrp="1"/>
          </p:cNvSpPr>
          <p:nvPr>
            <p:ph type="subTitle" idx="1"/>
          </p:nvPr>
        </p:nvSpPr>
        <p:spPr>
          <a:xfrm>
            <a:off x="1059785" y="3946095"/>
            <a:ext cx="7024430" cy="610820"/>
          </a:xfrm>
        </p:spPr>
        <p:txBody>
          <a:bodyPr>
            <a:normAutofit/>
          </a:bodyPr>
          <a:lstStyle/>
          <a:p>
            <a:r>
              <a:rPr lang="en-US" sz="2400"/>
              <a:t>General Structure and Concurrency</a:t>
            </a:r>
            <a:endParaRPr lang="en-US" sz="2400" dirty="0"/>
          </a:p>
        </p:txBody>
      </p:sp>
    </p:spTree>
    <p:extLst>
      <p:ext uri="{BB962C8B-B14F-4D97-AF65-F5344CB8AC3E}">
        <p14:creationId xmlns:p14="http://schemas.microsoft.com/office/powerpoint/2010/main" val="3639203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8965" y="586585"/>
            <a:ext cx="8246070" cy="916230"/>
          </a:xfrm>
        </p:spPr>
        <p:txBody>
          <a:bodyPr>
            <a:normAutofit/>
          </a:bodyPr>
          <a:lstStyle/>
          <a:p>
            <a:r>
              <a:rPr lang="en-US"/>
              <a:t>Web Application</a:t>
            </a:r>
            <a:endParaRPr lang="en-US" dirty="0"/>
          </a:p>
        </p:txBody>
      </p:sp>
      <p:pic>
        <p:nvPicPr>
          <p:cNvPr id="7" name="Segnaposto contenuto 6">
            <a:extLst>
              <a:ext uri="{FF2B5EF4-FFF2-40B4-BE49-F238E27FC236}">
                <a16:creationId xmlns:a16="http://schemas.microsoft.com/office/drawing/2014/main" id="{ECABF017-E704-48B9-BEAE-1C3574B3FC45}"/>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48965" y="1655520"/>
            <a:ext cx="4853557" cy="3206750"/>
          </a:xfrm>
        </p:spPr>
      </p:pic>
      <p:sp>
        <p:nvSpPr>
          <p:cNvPr id="8" name="CasellaDiTesto 7">
            <a:extLst>
              <a:ext uri="{FF2B5EF4-FFF2-40B4-BE49-F238E27FC236}">
                <a16:creationId xmlns:a16="http://schemas.microsoft.com/office/drawing/2014/main" id="{CA13EB71-B2A7-4E4B-BB45-CF842F210526}"/>
              </a:ext>
            </a:extLst>
          </p:cNvPr>
          <p:cNvSpPr txBox="1"/>
          <p:nvPr/>
        </p:nvSpPr>
        <p:spPr>
          <a:xfrm>
            <a:off x="5335525" y="1469340"/>
            <a:ext cx="3664920" cy="3293209"/>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The web server consists in a set of four jsp pages, from this by JSP compiling we derive the set of pages showed to the final users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it-IT" sz="16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For application page we prefer to demand the building of the page to the client. JSP will be useless due to the high mutability of the smarthome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it-IT" sz="16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Application page uses a webSocket to generate an asynchronous communication with the web server</a:t>
            </a:r>
          </a:p>
        </p:txBody>
      </p:sp>
    </p:spTree>
    <p:extLst>
      <p:ext uri="{BB962C8B-B14F-4D97-AF65-F5344CB8AC3E}">
        <p14:creationId xmlns:p14="http://schemas.microsoft.com/office/powerpoint/2010/main" val="41033094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86835" y="32810"/>
            <a:ext cx="6413610" cy="725349"/>
          </a:xfrm>
        </p:spPr>
        <p:txBody>
          <a:bodyPr>
            <a:normAutofit/>
          </a:bodyPr>
          <a:lstStyle/>
          <a:p>
            <a:r>
              <a:rPr lang="en-US"/>
              <a:t>Registration &amp; Password Change</a:t>
            </a:r>
            <a:endParaRPr lang="en-US" dirty="0"/>
          </a:p>
        </p:txBody>
      </p:sp>
      <p:pic>
        <p:nvPicPr>
          <p:cNvPr id="6" name="Segnaposto contenuto 5">
            <a:extLst>
              <a:ext uri="{FF2B5EF4-FFF2-40B4-BE49-F238E27FC236}">
                <a16:creationId xmlns:a16="http://schemas.microsoft.com/office/drawing/2014/main" id="{7451DDBE-5C0F-4CF0-A887-8A4D09FAF6C3}"/>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586835" y="972821"/>
            <a:ext cx="5955682" cy="2816081"/>
          </a:xfrm>
        </p:spPr>
      </p:pic>
      <p:sp>
        <p:nvSpPr>
          <p:cNvPr id="9" name="CasellaDiTesto 8">
            <a:extLst>
              <a:ext uri="{FF2B5EF4-FFF2-40B4-BE49-F238E27FC236}">
                <a16:creationId xmlns:a16="http://schemas.microsoft.com/office/drawing/2014/main" id="{65022B75-9602-490C-A11D-BBE7BD94937B}"/>
              </a:ext>
            </a:extLst>
          </p:cNvPr>
          <p:cNvSpPr txBox="1"/>
          <p:nvPr/>
        </p:nvSpPr>
        <p:spPr>
          <a:xfrm>
            <a:off x="3044950" y="3946095"/>
            <a:ext cx="5650085" cy="107721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During password change/registration we use jndi as a mechanism for storing temporary data that need to be authenticated by the user. Only the user knows the 120bit key so only the user can reach the data. Data will be automatically removed after 1 hour</a:t>
            </a:r>
            <a:endParaRPr kumimoji="0" lang="en-GB" sz="16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2426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9909316-63BA-49C7-8F91-483067620C7C}"/>
              </a:ext>
            </a:extLst>
          </p:cNvPr>
          <p:cNvSpPr>
            <a:spLocks noGrp="1"/>
          </p:cNvSpPr>
          <p:nvPr>
            <p:ph type="title"/>
          </p:nvPr>
        </p:nvSpPr>
        <p:spPr/>
        <p:txBody>
          <a:bodyPr/>
          <a:lstStyle/>
          <a:p>
            <a:r>
              <a:rPr lang="it-IT"/>
              <a:t>AutoLogin &amp; Security</a:t>
            </a:r>
            <a:endParaRPr lang="en-GB"/>
          </a:p>
        </p:txBody>
      </p:sp>
      <p:pic>
        <p:nvPicPr>
          <p:cNvPr id="5" name="Segnaposto contenuto 4">
            <a:extLst>
              <a:ext uri="{FF2B5EF4-FFF2-40B4-BE49-F238E27FC236}">
                <a16:creationId xmlns:a16="http://schemas.microsoft.com/office/drawing/2014/main" id="{0F11AC77-81DB-4ED9-860A-AAF6E415E0C1}"/>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43555" y="1807732"/>
            <a:ext cx="6824243" cy="2749183"/>
          </a:xfrm>
        </p:spPr>
      </p:pic>
      <p:sp>
        <p:nvSpPr>
          <p:cNvPr id="6" name="CasellaDiTesto 5">
            <a:extLst>
              <a:ext uri="{FF2B5EF4-FFF2-40B4-BE49-F238E27FC236}">
                <a16:creationId xmlns:a16="http://schemas.microsoft.com/office/drawing/2014/main" id="{B88B7516-284F-49D2-83EE-EBEC550C139C}"/>
              </a:ext>
            </a:extLst>
          </p:cNvPr>
          <p:cNvSpPr txBox="1"/>
          <p:nvPr/>
        </p:nvSpPr>
        <p:spPr>
          <a:xfrm>
            <a:off x="6251755" y="1655520"/>
            <a:ext cx="2901395" cy="3046988"/>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After a valid login the web application will store an authtoken into the httpSession and user cookies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it-IT" sz="16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After each operation the authToken will be updated</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t-IT" sz="16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With authtoken stored clients can perform autologin and make requests to the service</a:t>
            </a:r>
            <a:endParaRPr kumimoji="0" lang="en-GB" sz="16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302499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911</Words>
  <Application>Microsoft Office PowerPoint</Application>
  <PresentationFormat>Presentazione su schermo (16:9)</PresentationFormat>
  <Paragraphs>126</Paragraphs>
  <Slides>30</Slides>
  <Notes>0</Notes>
  <HiddenSlides>0</HiddenSlides>
  <MMClips>0</MMClips>
  <ScaleCrop>false</ScaleCrop>
  <HeadingPairs>
    <vt:vector size="6" baseType="variant">
      <vt:variant>
        <vt:lpstr>Caratteri utilizzati</vt:lpstr>
      </vt:variant>
      <vt:variant>
        <vt:i4>5</vt:i4>
      </vt:variant>
      <vt:variant>
        <vt:lpstr>Tema</vt:lpstr>
      </vt:variant>
      <vt:variant>
        <vt:i4>2</vt:i4>
      </vt:variant>
      <vt:variant>
        <vt:lpstr>Titoli diapositive</vt:lpstr>
      </vt:variant>
      <vt:variant>
        <vt:i4>30</vt:i4>
      </vt:variant>
    </vt:vector>
  </HeadingPairs>
  <TitlesOfParts>
    <vt:vector size="37" baseType="lpstr">
      <vt:lpstr>Arial</vt:lpstr>
      <vt:lpstr>Arial Black</vt:lpstr>
      <vt:lpstr>Calibri</vt:lpstr>
      <vt:lpstr>Calibri Light</vt:lpstr>
      <vt:lpstr>Segoe UI Symbol</vt:lpstr>
      <vt:lpstr>Office Theme</vt:lpstr>
      <vt:lpstr>Tema di Office</vt:lpstr>
      <vt:lpstr>Presentazione standard di PowerPoint</vt:lpstr>
      <vt:lpstr>What is the JANET Home Service?</vt:lpstr>
      <vt:lpstr>Main Concepts</vt:lpstr>
      <vt:lpstr>Main Functionalities</vt:lpstr>
      <vt:lpstr>Presentazione standard di PowerPoint</vt:lpstr>
      <vt:lpstr>JANEThome Application</vt:lpstr>
      <vt:lpstr>Web Application</vt:lpstr>
      <vt:lpstr>Registration &amp; Password Change</vt:lpstr>
      <vt:lpstr>AutoLogin &amp; Security</vt:lpstr>
      <vt:lpstr>Application</vt:lpstr>
      <vt:lpstr>Client-Server Communications</vt:lpstr>
      <vt:lpstr>Middleware Support</vt:lpstr>
      <vt:lpstr>REST communications</vt:lpstr>
      <vt:lpstr>Smarthome Manager</vt:lpstr>
      <vt:lpstr>Internal Communications</vt:lpstr>
      <vt:lpstr>Database Management</vt:lpstr>
      <vt:lpstr>Request Flow</vt:lpstr>
      <vt:lpstr>Presentazione standard di PowerPoint</vt:lpstr>
      <vt:lpstr>Simulator Components</vt:lpstr>
      <vt:lpstr>Clusters Organization</vt:lpstr>
      <vt:lpstr>Presentazione standard di PowerPoint</vt:lpstr>
      <vt:lpstr>Simulator Start-up Sequence</vt:lpstr>
      <vt:lpstr>Nodes Management</vt:lpstr>
      <vt:lpstr>Presentazione standard di PowerPoint</vt:lpstr>
      <vt:lpstr>Presentazione standard di PowerPoint</vt:lpstr>
      <vt:lpstr>Presentazione standard di PowerPoint</vt:lpstr>
      <vt:lpstr>Presentazione standard di PowerPoint</vt:lpstr>
      <vt:lpstr>Presentazione standard di PowerPoint</vt:lpstr>
      <vt:lpstr>Service Deployment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2017-08-01T15:40:51Z</dcterms:created>
  <dcterms:modified xsi:type="dcterms:W3CDTF">2021-11-25T07:54:03Z</dcterms:modified>
</cp:coreProperties>
</file>

<file path=docProps/thumbnail.jpeg>
</file>